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jpeg"/>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7" r:id="rId2"/>
    <p:sldId id="1348" r:id="rId3"/>
    <p:sldId id="309" r:id="rId4"/>
    <p:sldId id="1349" r:id="rId5"/>
    <p:sldId id="315" r:id="rId6"/>
    <p:sldId id="1337" r:id="rId7"/>
    <p:sldId id="1343" r:id="rId8"/>
    <p:sldId id="259" r:id="rId9"/>
    <p:sldId id="257" r:id="rId10"/>
    <p:sldId id="258" r:id="rId11"/>
    <p:sldId id="1373" r:id="rId12"/>
    <p:sldId id="1374" r:id="rId13"/>
    <p:sldId id="1375" r:id="rId14"/>
    <p:sldId id="1371" r:id="rId15"/>
    <p:sldId id="316" r:id="rId16"/>
    <p:sldId id="3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4660"/>
  </p:normalViewPr>
  <p:slideViewPr>
    <p:cSldViewPr snapToGrid="0">
      <p:cViewPr varScale="1">
        <p:scale>
          <a:sx n="59" d="100"/>
          <a:sy n="59" d="100"/>
        </p:scale>
        <p:origin x="1068" y="52"/>
      </p:cViewPr>
      <p:guideLst/>
    </p:cSldViewPr>
  </p:slideViewPr>
  <p:notesTextViewPr>
    <p:cViewPr>
      <p:scale>
        <a:sx n="1" d="1"/>
        <a:sy n="1" d="1"/>
      </p:scale>
      <p:origin x="0" y="0"/>
    </p:cViewPr>
  </p:notesTextViewPr>
  <p:sorterViewPr>
    <p:cViewPr>
      <p:scale>
        <a:sx n="87" d="100"/>
        <a:sy n="87" d="100"/>
      </p:scale>
      <p:origin x="0" y="-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 Id="rId27" Type="http://schemas.openxmlformats.org/officeDocument/2006/relationships/customXml" Target="../customXml/item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CB9B7-23C1-4C7A-ABB5-4ADC77374765}" type="datetimeFigureOut">
              <a:rPr lang="en-IE" smtClean="0"/>
              <a:t>15/06/2026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106F6-BD42-4AA8-AF94-B7B93DB750AF}" type="slidenum">
              <a:rPr lang="en-IE" smtClean="0"/>
              <a:t>‹#›</a:t>
            </a:fld>
            <a:endParaRPr lang="en-IE"/>
          </a:p>
        </p:txBody>
      </p:sp>
    </p:spTree>
    <p:extLst>
      <p:ext uri="{BB962C8B-B14F-4D97-AF65-F5344CB8AC3E}">
        <p14:creationId xmlns:p14="http://schemas.microsoft.com/office/powerpoint/2010/main" val="360393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C99A-CEA3-09AD-6111-C9D499F66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1A1D8EC-0AEC-C3AD-CB5C-94C9290A73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8ADA90E8-1E47-7DF4-A728-49EE7A10B1B7}"/>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5" name="Footer Placeholder 4">
            <a:extLst>
              <a:ext uri="{FF2B5EF4-FFF2-40B4-BE49-F238E27FC236}">
                <a16:creationId xmlns:a16="http://schemas.microsoft.com/office/drawing/2014/main" id="{88B0D994-880A-FF7D-3B2F-E5F14E9A648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D7A3F78-95EA-D745-FA04-B2292C45B22C}"/>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373300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EE4B-C384-6502-AC09-56C0D0690DE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84D0961-410B-59EE-EF88-EB4AACDCB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DE99066-D401-3375-DEAD-0653858AD8A3}"/>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5" name="Footer Placeholder 4">
            <a:extLst>
              <a:ext uri="{FF2B5EF4-FFF2-40B4-BE49-F238E27FC236}">
                <a16:creationId xmlns:a16="http://schemas.microsoft.com/office/drawing/2014/main" id="{7A5CFBE7-5566-79CA-640B-443030B4EC3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220F68A-4244-E8A3-B915-B1A87DE2A900}"/>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220233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8ADA04-53C3-4B22-17B7-E6C8EBC219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85A3FB2-A368-C0FE-CC19-1B531C309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7722B1F-0D7E-F3D8-6567-A52E1DB08B12}"/>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5" name="Footer Placeholder 4">
            <a:extLst>
              <a:ext uri="{FF2B5EF4-FFF2-40B4-BE49-F238E27FC236}">
                <a16:creationId xmlns:a16="http://schemas.microsoft.com/office/drawing/2014/main" id="{0E6C5C83-2303-E8E5-1174-D0E06D16616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E211CB1-93A5-9A40-4AE0-1984C8CF1ED8}"/>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1809092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68DF9FA3-520D-226E-FE5C-8C0AB77F136F}"/>
              </a:ext>
            </a:extLst>
          </p:cNvPr>
          <p:cNvSpPr>
            <a:spLocks noGrp="1" noRot="1" noMove="1" noResize="1" noEditPoints="1" noAdjustHandles="1" noChangeArrowheads="1" noChangeShapeType="1"/>
          </p:cNvSpPr>
          <p:nvPr>
            <p:ph sz="quarter" idx="10"/>
          </p:nvPr>
        </p:nvSpPr>
        <p:spPr>
          <a:xfrm>
            <a:off x="790575" y="1798638"/>
            <a:ext cx="10609261" cy="4248150"/>
          </a:xfrm>
          <a:prstGeom prst="rect">
            <a:avLst/>
          </a:prstGeom>
        </p:spPr>
        <p:txBody>
          <a:bodyPr/>
          <a:lstStyle>
            <a:lvl1pPr indent="-162000">
              <a:spcAft>
                <a:spcPts val="150"/>
              </a:spcAft>
              <a:buClr>
                <a:schemeClr val="tx2"/>
              </a:buClr>
              <a:defRPr sz="1200"/>
            </a:lvl1pPr>
            <a:lvl2pPr marL="366713" indent="-164306">
              <a:spcBef>
                <a:spcPts val="150"/>
              </a:spcBef>
              <a:spcAft>
                <a:spcPts val="150"/>
              </a:spcAft>
              <a:buClr>
                <a:schemeClr val="tx2"/>
              </a:buClr>
              <a:tabLst/>
              <a:defRPr sz="1050"/>
            </a:lvl2pPr>
            <a:lvl3pPr marL="569119" indent="-164306">
              <a:spcBef>
                <a:spcPts val="150"/>
              </a:spcBef>
              <a:spcAft>
                <a:spcPts val="150"/>
              </a:spcAft>
              <a:buClr>
                <a:schemeClr val="tx2"/>
              </a:buClr>
              <a:tabLst/>
              <a:defRPr sz="900"/>
            </a:lvl3pPr>
            <a:lvl4pPr marL="771525" indent="-164306">
              <a:spcBef>
                <a:spcPts val="150"/>
              </a:spcBef>
              <a:spcAft>
                <a:spcPts val="150"/>
              </a:spcAft>
              <a:buClr>
                <a:schemeClr val="tx2"/>
              </a:buClr>
              <a:tabLst/>
              <a:defRPr sz="825"/>
            </a:lvl4pPr>
            <a:lvl5pPr marL="937022" indent="-157163">
              <a:spcBef>
                <a:spcPts val="150"/>
              </a:spcBef>
              <a:spcAft>
                <a:spcPts val="150"/>
              </a:spcAft>
              <a:buClr>
                <a:schemeClr val="tx2"/>
              </a:buClr>
              <a:tabLst/>
              <a:defRPr sz="788"/>
            </a:lvl5pPr>
          </a:lstStyle>
          <a:p>
            <a:pPr lvl="0"/>
            <a:r>
              <a:rPr lang="en-GB" noProof="0"/>
              <a:t>Click to edit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a:extLst>
              <a:ext uri="{FF2B5EF4-FFF2-40B4-BE49-F238E27FC236}">
                <a16:creationId xmlns:a16="http://schemas.microsoft.com/office/drawing/2014/main" id="{5209256F-2ACF-82E0-4B63-2250C7FA310B}"/>
              </a:ext>
            </a:extLst>
          </p:cNvPr>
          <p:cNvSpPr>
            <a:spLocks noGrp="1" noRot="1" noMove="1" noResize="1" noEditPoints="1" noAdjustHandles="1" noChangeArrowheads="1" noChangeShapeType="1"/>
          </p:cNvSpPr>
          <p:nvPr>
            <p:ph type="title"/>
          </p:nvPr>
        </p:nvSpPr>
        <p:spPr>
          <a:xfrm>
            <a:off x="790577" y="575222"/>
            <a:ext cx="10609263" cy="782357"/>
          </a:xfrm>
          <a:prstGeom prst="rect">
            <a:avLst/>
          </a:prstGeom>
        </p:spPr>
        <p:txBody>
          <a:bodyPr vert="horz" lIns="0" tIns="45720" rIns="0" bIns="0" rtlCol="0" anchor="ctr" anchorCtr="0">
            <a:noAutofit/>
          </a:bodyPr>
          <a:lstStyle>
            <a:lvl1pPr>
              <a:defRPr sz="2850"/>
            </a:lvl1pPr>
          </a:lstStyle>
          <a:p>
            <a:r>
              <a:rPr lang="en-GB" noProof="0"/>
              <a:t>Click to edit</a:t>
            </a:r>
          </a:p>
        </p:txBody>
      </p:sp>
    </p:spTree>
    <p:extLst>
      <p:ext uri="{BB962C8B-B14F-4D97-AF65-F5344CB8AC3E}">
        <p14:creationId xmlns:p14="http://schemas.microsoft.com/office/powerpoint/2010/main" val="119968295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ast page with credits">
    <p:bg>
      <p:bgPr>
        <a:solidFill>
          <a:schemeClr val="bg2"/>
        </a:solidFill>
        <a:effectLst/>
      </p:bgPr>
    </p:bg>
    <p:spTree>
      <p:nvGrpSpPr>
        <p:cNvPr id="1" name=""/>
        <p:cNvGrpSpPr/>
        <p:nvPr/>
      </p:nvGrpSpPr>
      <p:grpSpPr>
        <a:xfrm>
          <a:off x="0" y="0"/>
          <a:ext cx="0" cy="0"/>
          <a:chOff x="0" y="0"/>
          <a:chExt cx="0" cy="0"/>
        </a:xfrm>
      </p:grpSpPr>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970507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8294648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A867C-9DB3-6386-36DF-28D1DCE378F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4EF9197-3A81-150B-F017-000D75FD6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3759A11-0C3F-BF28-E71B-D4750766CAA9}"/>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5" name="Footer Placeholder 4">
            <a:extLst>
              <a:ext uri="{FF2B5EF4-FFF2-40B4-BE49-F238E27FC236}">
                <a16:creationId xmlns:a16="http://schemas.microsoft.com/office/drawing/2014/main" id="{00A47504-997F-35F2-984E-01CD37B73C9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FA12E89-F704-B422-C8C4-C8C9F2149195}"/>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309777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9F7B-D838-F539-2771-C44D816B8A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C7D8A5E0-1BA2-F784-A2E6-A4947EB125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6D5288-84DD-39E2-D2FF-47B3F75F6D99}"/>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5" name="Footer Placeholder 4">
            <a:extLst>
              <a:ext uri="{FF2B5EF4-FFF2-40B4-BE49-F238E27FC236}">
                <a16:creationId xmlns:a16="http://schemas.microsoft.com/office/drawing/2014/main" id="{2929CF42-82C9-9A46-E2AE-588F5A46053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CCB9DB8-41D1-A928-2D63-ADA1F373C178}"/>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158380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111E-6CC0-458D-F3CD-CB5A5BEA607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AA07A3A-9C5A-3195-E509-F47FB04F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1B72AC6-DA67-DDD4-39E7-2A3DBC94E7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79A6465-B170-EF5F-FF11-DB2D83C16BD8}"/>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6" name="Footer Placeholder 5">
            <a:extLst>
              <a:ext uri="{FF2B5EF4-FFF2-40B4-BE49-F238E27FC236}">
                <a16:creationId xmlns:a16="http://schemas.microsoft.com/office/drawing/2014/main" id="{19711D5C-C69C-E71F-AEC1-45363B74FD9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6B5CCCF-E1B3-1D0C-C810-894BFEEDD53D}"/>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207595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C228-D31F-C780-86EA-9BCCCD1C0131}"/>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182239C-9AD9-BE73-8B01-E1A061AD6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77AD5-0187-6A53-AE73-F3B866A829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2850F25-ED4A-D7B8-8932-6FFF867318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296BC3-D802-FE77-1BBC-A3023C56D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076F3F-F359-FEC0-58A2-F9B82222F2B4}"/>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8" name="Footer Placeholder 7">
            <a:extLst>
              <a:ext uri="{FF2B5EF4-FFF2-40B4-BE49-F238E27FC236}">
                <a16:creationId xmlns:a16="http://schemas.microsoft.com/office/drawing/2014/main" id="{2E87BFBA-8C70-52C9-C3CD-8303C14D4DF9}"/>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1D172032-6DE5-7E38-516B-FBCD51314F13}"/>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269321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A66E-7D1F-F69D-A6AF-E01DCF25C79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07FA082F-EA68-BD88-BDC8-0F4E0E80604C}"/>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4" name="Footer Placeholder 3">
            <a:extLst>
              <a:ext uri="{FF2B5EF4-FFF2-40B4-BE49-F238E27FC236}">
                <a16:creationId xmlns:a16="http://schemas.microsoft.com/office/drawing/2014/main" id="{CA75DBF8-54B6-BCD0-46CF-8793122A64C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F8764240-F6DC-532E-06FD-AC9B42F8FE34}"/>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354967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28F18C-6A2C-AB25-D714-A398C9D0FBDE}"/>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3" name="Footer Placeholder 2">
            <a:extLst>
              <a:ext uri="{FF2B5EF4-FFF2-40B4-BE49-F238E27FC236}">
                <a16:creationId xmlns:a16="http://schemas.microsoft.com/office/drawing/2014/main" id="{33B7FF79-684E-818C-E564-1A4DBDC23A5D}"/>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8FE1A45-6898-970F-B8EC-BAA3124F0E9F}"/>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420912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36D3-4D1E-495E-C16D-DF0066407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040ADF9-5728-DA75-8D7F-7EE99A5B9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EC724DA-5020-ECBB-B793-4967B7688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0118D-5435-8F98-630A-D9020D0A12DA}"/>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6" name="Footer Placeholder 5">
            <a:extLst>
              <a:ext uri="{FF2B5EF4-FFF2-40B4-BE49-F238E27FC236}">
                <a16:creationId xmlns:a16="http://schemas.microsoft.com/office/drawing/2014/main" id="{2FEC57FC-C5AC-3E47-D52A-A67B8774B94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2F12D74-25F3-DAA9-92EE-4AC14F0FE084}"/>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322823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7008-B1E3-8A1D-BDB4-D942EE1BD1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5ED446B-0D0E-1854-D7BA-32595A29E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45C3F21-979A-AADA-43DF-AA662A26C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5A769-626D-2472-9E99-E579D6FF6BFE}"/>
              </a:ext>
            </a:extLst>
          </p:cNvPr>
          <p:cNvSpPr>
            <a:spLocks noGrp="1"/>
          </p:cNvSpPr>
          <p:nvPr>
            <p:ph type="dt" sz="half" idx="10"/>
          </p:nvPr>
        </p:nvSpPr>
        <p:spPr/>
        <p:txBody>
          <a:bodyPr/>
          <a:lstStyle/>
          <a:p>
            <a:fld id="{D236C7DA-2AFD-41ED-8F68-D90EFFABF5E3}" type="datetimeFigureOut">
              <a:rPr lang="en-IE" smtClean="0"/>
              <a:t>15/06/2026</a:t>
            </a:fld>
            <a:endParaRPr lang="en-IE"/>
          </a:p>
        </p:txBody>
      </p:sp>
      <p:sp>
        <p:nvSpPr>
          <p:cNvPr id="6" name="Footer Placeholder 5">
            <a:extLst>
              <a:ext uri="{FF2B5EF4-FFF2-40B4-BE49-F238E27FC236}">
                <a16:creationId xmlns:a16="http://schemas.microsoft.com/office/drawing/2014/main" id="{DA7F13BD-AE21-6B80-3E41-C54FEC95DDD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4E9F3CB-0712-C8B6-A915-F063D30C9FBD}"/>
              </a:ext>
            </a:extLst>
          </p:cNvPr>
          <p:cNvSpPr>
            <a:spLocks noGrp="1"/>
          </p:cNvSpPr>
          <p:nvPr>
            <p:ph type="sldNum" sz="quarter" idx="12"/>
          </p:nvPr>
        </p:nvSpPr>
        <p:spPr/>
        <p:txBody>
          <a:bodyPr/>
          <a:lstStyle/>
          <a:p>
            <a:fld id="{1CCAEA82-94B4-4D89-A6FF-C72AC812F4CC}" type="slidenum">
              <a:rPr lang="en-IE" smtClean="0"/>
              <a:t>‹#›</a:t>
            </a:fld>
            <a:endParaRPr lang="en-IE"/>
          </a:p>
        </p:txBody>
      </p:sp>
    </p:spTree>
    <p:extLst>
      <p:ext uri="{BB962C8B-B14F-4D97-AF65-F5344CB8AC3E}">
        <p14:creationId xmlns:p14="http://schemas.microsoft.com/office/powerpoint/2010/main" val="426274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77CDA2-2727-19B1-9778-9BBD298E8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A30D2D3-EDE4-B874-93E1-96624362F7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268AE22-CE10-F425-D7B8-0BF3E3D1C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36C7DA-2AFD-41ED-8F68-D90EFFABF5E3}" type="datetimeFigureOut">
              <a:rPr lang="en-IE" smtClean="0"/>
              <a:t>15/06/2026</a:t>
            </a:fld>
            <a:endParaRPr lang="en-IE"/>
          </a:p>
        </p:txBody>
      </p:sp>
      <p:sp>
        <p:nvSpPr>
          <p:cNvPr id="5" name="Footer Placeholder 4">
            <a:extLst>
              <a:ext uri="{FF2B5EF4-FFF2-40B4-BE49-F238E27FC236}">
                <a16:creationId xmlns:a16="http://schemas.microsoft.com/office/drawing/2014/main" id="{07EA65E5-BA7E-3E7A-6BAD-74464442E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7A398F82-FDF7-EA78-7248-766E8C18E7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CAEA82-94B4-4D89-A6FF-C72AC812F4CC}" type="slidenum">
              <a:rPr lang="en-IE" smtClean="0"/>
              <a:t>‹#›</a:t>
            </a:fld>
            <a:endParaRPr lang="en-IE"/>
          </a:p>
        </p:txBody>
      </p:sp>
    </p:spTree>
    <p:extLst>
      <p:ext uri="{BB962C8B-B14F-4D97-AF65-F5344CB8AC3E}">
        <p14:creationId xmlns:p14="http://schemas.microsoft.com/office/powerpoint/2010/main" val="3446002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43839" y="1444889"/>
            <a:ext cx="5250094" cy="1440957"/>
          </a:xfrm>
          <a:solidFill>
            <a:schemeClr val="tx2">
              <a:lumMod val="90000"/>
              <a:lumOff val="10000"/>
            </a:schemeClr>
          </a:solidFill>
        </p:spPr>
        <p:txBody>
          <a:bodyPr>
            <a:noAutofit/>
          </a:bodyPr>
          <a:lstStyle/>
          <a:p>
            <a:pPr algn="ctr"/>
            <a:r>
              <a:rPr lang="en-IE" sz="2800" i="1" dirty="0"/>
              <a:t>Wildfires monitoring in the </a:t>
            </a:r>
            <a:br>
              <a:rPr lang="en-IE" sz="2800" i="1" dirty="0"/>
            </a:br>
            <a:r>
              <a:rPr lang="en-IE" sz="2800" i="1" dirty="0"/>
              <a:t>Global Wildfire Information System</a:t>
            </a:r>
            <a:endParaRPr lang="en-GB" sz="2800" b="1" dirty="0"/>
          </a:p>
        </p:txBody>
      </p:sp>
      <p:sp>
        <p:nvSpPr>
          <p:cNvPr id="8" name="Text Placeholder 7"/>
          <p:cNvSpPr>
            <a:spLocks noGrp="1"/>
          </p:cNvSpPr>
          <p:nvPr>
            <p:ph type="body" sz="quarter" idx="13"/>
          </p:nvPr>
        </p:nvSpPr>
        <p:spPr>
          <a:xfrm>
            <a:off x="883578" y="5582771"/>
            <a:ext cx="4613096" cy="1014580"/>
          </a:xfrm>
        </p:spPr>
        <p:txBody>
          <a:bodyPr/>
          <a:lstStyle/>
          <a:p>
            <a:pPr algn="ctr"/>
            <a:r>
              <a:rPr lang="en-GB" sz="1800" dirty="0"/>
              <a:t>	</a:t>
            </a:r>
            <a:r>
              <a:rPr lang="en-GB" sz="1400" dirty="0"/>
              <a:t>Fernando Sedano		</a:t>
            </a:r>
          </a:p>
          <a:p>
            <a:pPr algn="ctr"/>
            <a:r>
              <a:rPr lang="en-GB" sz="1400" dirty="0"/>
              <a:t>Joint Research Centre – European Commission	</a:t>
            </a:r>
          </a:p>
          <a:p>
            <a:pPr algn="ctr"/>
            <a:r>
              <a:rPr lang="en-US" sz="1400" b="1" dirty="0"/>
              <a:t>June 16, 2026 </a:t>
            </a:r>
            <a:endParaRPr lang="en-US" sz="1400" dirty="0">
              <a:latin typeface="Verdana"/>
              <a:ea typeface="Verdana"/>
              <a:sym typeface="Verdana"/>
            </a:endParaRPr>
          </a:p>
          <a:p>
            <a:pPr algn="l"/>
            <a:endParaRPr lang="en-GB" sz="1800" dirty="0"/>
          </a:p>
        </p:txBody>
      </p:sp>
      <p:sp>
        <p:nvSpPr>
          <p:cNvPr id="4" name="Google Shape;38;p1">
            <a:extLst>
              <a:ext uri="{FF2B5EF4-FFF2-40B4-BE49-F238E27FC236}">
                <a16:creationId xmlns:a16="http://schemas.microsoft.com/office/drawing/2014/main" id="{7C87B118-9DD1-2614-57BF-92D3E124816B}"/>
              </a:ext>
            </a:extLst>
          </p:cNvPr>
          <p:cNvSpPr txBox="1"/>
          <p:nvPr/>
        </p:nvSpPr>
        <p:spPr>
          <a:xfrm>
            <a:off x="1145569" y="3585777"/>
            <a:ext cx="3914454" cy="1014580"/>
          </a:xfrm>
          <a:prstGeom prst="rect">
            <a:avLst/>
          </a:prstGeom>
          <a:noFill/>
          <a:ln>
            <a:noFill/>
          </a:ln>
        </p:spPr>
        <p:txBody>
          <a:bodyPr spcFirstLastPara="1" wrap="square" lIns="91425" tIns="45700" rIns="91425" bIns="45700" anchor="ctr" anchorCtr="0">
            <a:noAutofit/>
          </a:bodyPr>
          <a:lstStyle/>
          <a:p>
            <a:pPr algn="ctr"/>
            <a:r>
              <a:rPr lang="en-GB" sz="2000" b="1" dirty="0">
                <a:solidFill>
                  <a:srgbClr val="FFC000"/>
                </a:solidFill>
              </a:rPr>
              <a:t>Integrated Drought Management Programme (IDMP)</a:t>
            </a:r>
            <a:endParaRPr lang="en-IE" sz="2000" b="1" dirty="0">
              <a:solidFill>
                <a:srgbClr val="FFC000"/>
              </a:solidFill>
            </a:endParaRPr>
          </a:p>
        </p:txBody>
      </p:sp>
      <p:grpSp>
        <p:nvGrpSpPr>
          <p:cNvPr id="2" name="Group 1">
            <a:extLst>
              <a:ext uri="{FF2B5EF4-FFF2-40B4-BE49-F238E27FC236}">
                <a16:creationId xmlns:a16="http://schemas.microsoft.com/office/drawing/2014/main" id="{B3E3C0DC-73D9-133D-EA4A-A94C4FB033F3}"/>
              </a:ext>
            </a:extLst>
          </p:cNvPr>
          <p:cNvGrpSpPr/>
          <p:nvPr/>
        </p:nvGrpSpPr>
        <p:grpSpPr>
          <a:xfrm>
            <a:off x="5496674" y="1869896"/>
            <a:ext cx="6695326" cy="4988103"/>
            <a:chOff x="421239" y="85060"/>
            <a:chExt cx="8552639" cy="6593143"/>
          </a:xfrm>
        </p:grpSpPr>
        <p:pic>
          <p:nvPicPr>
            <p:cNvPr id="3" name="Picture 2">
              <a:extLst>
                <a:ext uri="{FF2B5EF4-FFF2-40B4-BE49-F238E27FC236}">
                  <a16:creationId xmlns:a16="http://schemas.microsoft.com/office/drawing/2014/main" id="{B9804B23-3517-1BA7-4138-2547516A5BEB}"/>
                </a:ext>
              </a:extLst>
            </p:cNvPr>
            <p:cNvPicPr>
              <a:picLocks noChangeAspect="1"/>
            </p:cNvPicPr>
            <p:nvPr/>
          </p:nvPicPr>
          <p:blipFill>
            <a:blip r:embed="rId2"/>
            <a:srcRect l="11689" t="1246" r="17869" b="2216"/>
            <a:stretch>
              <a:fillRect/>
            </a:stretch>
          </p:blipFill>
          <p:spPr>
            <a:xfrm>
              <a:off x="421239" y="85061"/>
              <a:ext cx="8552639" cy="6593142"/>
            </a:xfrm>
            <a:prstGeom prst="rect">
              <a:avLst/>
            </a:prstGeom>
          </p:spPr>
        </p:pic>
        <p:pic>
          <p:nvPicPr>
            <p:cNvPr id="5" name="Picture 4">
              <a:extLst>
                <a:ext uri="{FF2B5EF4-FFF2-40B4-BE49-F238E27FC236}">
                  <a16:creationId xmlns:a16="http://schemas.microsoft.com/office/drawing/2014/main" id="{1392F63E-FC00-EABB-F908-A56CDD2B547A}"/>
                </a:ext>
              </a:extLst>
            </p:cNvPr>
            <p:cNvPicPr>
              <a:picLocks noChangeAspect="1"/>
            </p:cNvPicPr>
            <p:nvPr/>
          </p:nvPicPr>
          <p:blipFill>
            <a:blip r:embed="rId2"/>
            <a:srcRect l="78161" b="66735"/>
            <a:stretch>
              <a:fillRect/>
            </a:stretch>
          </p:blipFill>
          <p:spPr>
            <a:xfrm>
              <a:off x="6322269" y="85060"/>
              <a:ext cx="2651609" cy="2271823"/>
            </a:xfrm>
            <a:prstGeom prst="rect">
              <a:avLst/>
            </a:prstGeom>
          </p:spPr>
        </p:pic>
      </p:grpSp>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25D06-A5D1-2CFA-7210-835022B430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D25912-CB6F-95F2-592E-4AB353FDB229}"/>
              </a:ext>
            </a:extLst>
          </p:cNvPr>
          <p:cNvPicPr>
            <a:picLocks noChangeAspect="1"/>
          </p:cNvPicPr>
          <p:nvPr/>
        </p:nvPicPr>
        <p:blipFill>
          <a:blip r:embed="rId2"/>
          <a:stretch>
            <a:fillRect/>
          </a:stretch>
        </p:blipFill>
        <p:spPr>
          <a:xfrm>
            <a:off x="209247" y="530076"/>
            <a:ext cx="11773505" cy="5797848"/>
          </a:xfrm>
          <a:prstGeom prst="rect">
            <a:avLst/>
          </a:prstGeom>
        </p:spPr>
      </p:pic>
      <p:sp>
        <p:nvSpPr>
          <p:cNvPr id="6" name="Rectangle 5">
            <a:extLst>
              <a:ext uri="{FF2B5EF4-FFF2-40B4-BE49-F238E27FC236}">
                <a16:creationId xmlns:a16="http://schemas.microsoft.com/office/drawing/2014/main" id="{F90B8E4E-036A-5B92-5DE8-9FC4AB317A47}"/>
              </a:ext>
            </a:extLst>
          </p:cNvPr>
          <p:cNvSpPr/>
          <p:nvPr/>
        </p:nvSpPr>
        <p:spPr>
          <a:xfrm>
            <a:off x="209247" y="5781040"/>
            <a:ext cx="1740204" cy="23368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90639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5196DD-CC7E-0326-080B-3CFD41A054FC}"/>
              </a:ext>
            </a:extLst>
          </p:cNvPr>
          <p:cNvPicPr>
            <a:picLocks noChangeAspect="1"/>
          </p:cNvPicPr>
          <p:nvPr/>
        </p:nvPicPr>
        <p:blipFill>
          <a:blip r:embed="rId2"/>
          <a:stretch>
            <a:fillRect/>
          </a:stretch>
        </p:blipFill>
        <p:spPr>
          <a:xfrm>
            <a:off x="1596000" y="3821637"/>
            <a:ext cx="9000000" cy="2983859"/>
          </a:xfrm>
          <a:prstGeom prst="rect">
            <a:avLst/>
          </a:prstGeom>
        </p:spPr>
      </p:pic>
      <p:pic>
        <p:nvPicPr>
          <p:cNvPr id="9" name="Picture 8">
            <a:extLst>
              <a:ext uri="{FF2B5EF4-FFF2-40B4-BE49-F238E27FC236}">
                <a16:creationId xmlns:a16="http://schemas.microsoft.com/office/drawing/2014/main" id="{6D1F89BF-6773-AD7D-E5EB-00AAA831786B}"/>
              </a:ext>
            </a:extLst>
          </p:cNvPr>
          <p:cNvPicPr>
            <a:picLocks noChangeAspect="1"/>
          </p:cNvPicPr>
          <p:nvPr/>
        </p:nvPicPr>
        <p:blipFill>
          <a:blip r:embed="rId3"/>
          <a:stretch>
            <a:fillRect/>
          </a:stretch>
        </p:blipFill>
        <p:spPr>
          <a:xfrm>
            <a:off x="1596000" y="428964"/>
            <a:ext cx="9000000" cy="3094885"/>
          </a:xfrm>
          <a:prstGeom prst="rect">
            <a:avLst/>
          </a:prstGeom>
        </p:spPr>
      </p:pic>
    </p:spTree>
    <p:extLst>
      <p:ext uri="{BB962C8B-B14F-4D97-AF65-F5344CB8AC3E}">
        <p14:creationId xmlns:p14="http://schemas.microsoft.com/office/powerpoint/2010/main" val="267241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1F828F-B3FD-95D5-B7FA-E7D9475D7562}"/>
              </a:ext>
            </a:extLst>
          </p:cNvPr>
          <p:cNvPicPr>
            <a:picLocks noChangeAspect="1"/>
          </p:cNvPicPr>
          <p:nvPr/>
        </p:nvPicPr>
        <p:blipFill>
          <a:blip r:embed="rId2"/>
          <a:stretch>
            <a:fillRect/>
          </a:stretch>
        </p:blipFill>
        <p:spPr>
          <a:xfrm>
            <a:off x="2856000" y="2514362"/>
            <a:ext cx="6480000" cy="4343638"/>
          </a:xfrm>
          <a:prstGeom prst="rect">
            <a:avLst/>
          </a:prstGeom>
        </p:spPr>
      </p:pic>
      <p:pic>
        <p:nvPicPr>
          <p:cNvPr id="6" name="Picture 5" descr="A graph of a graph showing the number of the average of the average of the average of the average of the average of the average of the average of the average of the average of the average of&#10;&#10;AI-generated content may be incorrect.">
            <a:extLst>
              <a:ext uri="{FF2B5EF4-FFF2-40B4-BE49-F238E27FC236}">
                <a16:creationId xmlns:a16="http://schemas.microsoft.com/office/drawing/2014/main" id="{153FB121-043B-9F7C-84CA-E045F90F5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813" y="186161"/>
            <a:ext cx="4148446" cy="2645492"/>
          </a:xfrm>
          <a:prstGeom prst="rect">
            <a:avLst/>
          </a:prstGeom>
        </p:spPr>
      </p:pic>
      <p:pic>
        <p:nvPicPr>
          <p:cNvPr id="8" name="Picture 7" descr="A collage of images of different countries/regions&#10;&#10;AI-generated content may be incorrect.">
            <a:extLst>
              <a:ext uri="{FF2B5EF4-FFF2-40B4-BE49-F238E27FC236}">
                <a16:creationId xmlns:a16="http://schemas.microsoft.com/office/drawing/2014/main" id="{9894F022-22DF-DEDB-5D3B-983954419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41" y="82947"/>
            <a:ext cx="5731510" cy="2431415"/>
          </a:xfrm>
          <a:prstGeom prst="rect">
            <a:avLst/>
          </a:prstGeom>
        </p:spPr>
      </p:pic>
    </p:spTree>
    <p:extLst>
      <p:ext uri="{BB962C8B-B14F-4D97-AF65-F5344CB8AC3E}">
        <p14:creationId xmlns:p14="http://schemas.microsoft.com/office/powerpoint/2010/main" val="46734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83B3ED-B568-4A8A-7C00-72A27E0261BC}"/>
              </a:ext>
            </a:extLst>
          </p:cNvPr>
          <p:cNvPicPr>
            <a:picLocks noChangeAspect="1"/>
          </p:cNvPicPr>
          <p:nvPr/>
        </p:nvPicPr>
        <p:blipFill>
          <a:blip r:embed="rId2"/>
          <a:stretch>
            <a:fillRect/>
          </a:stretch>
        </p:blipFill>
        <p:spPr>
          <a:xfrm>
            <a:off x="538018" y="614130"/>
            <a:ext cx="11520000" cy="6140101"/>
          </a:xfrm>
          <a:prstGeom prst="rect">
            <a:avLst/>
          </a:prstGeom>
        </p:spPr>
      </p:pic>
      <p:pic>
        <p:nvPicPr>
          <p:cNvPr id="6" name="Picture 5" descr="A map of the region&#10;&#10;AI-generated content may be incorrect.">
            <a:extLst>
              <a:ext uri="{FF2B5EF4-FFF2-40B4-BE49-F238E27FC236}">
                <a16:creationId xmlns:a16="http://schemas.microsoft.com/office/drawing/2014/main" id="{D0C973F0-B518-7D4B-28B8-9238249A9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99815" cy="2544445"/>
          </a:xfrm>
          <a:prstGeom prst="rect">
            <a:avLst/>
          </a:prstGeom>
        </p:spPr>
      </p:pic>
    </p:spTree>
    <p:extLst>
      <p:ext uri="{BB962C8B-B14F-4D97-AF65-F5344CB8AC3E}">
        <p14:creationId xmlns:p14="http://schemas.microsoft.com/office/powerpoint/2010/main" val="2998897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06139-21C3-347C-ACC6-9EF4E482DED0}"/>
              </a:ext>
            </a:extLst>
          </p:cNvPr>
          <p:cNvSpPr txBox="1"/>
          <p:nvPr/>
        </p:nvSpPr>
        <p:spPr>
          <a:xfrm>
            <a:off x="846072" y="346956"/>
            <a:ext cx="9516323" cy="646331"/>
          </a:xfrm>
          <a:prstGeom prst="rect">
            <a:avLst/>
          </a:prstGeom>
          <a:noFill/>
        </p:spPr>
        <p:txBody>
          <a:bodyPr wrap="none" rtlCol="0">
            <a:spAutoFit/>
          </a:bodyPr>
          <a:lstStyle/>
          <a:p>
            <a:r>
              <a:rPr lang="it-IT" sz="3600" b="1" dirty="0">
                <a:solidFill>
                  <a:srgbClr val="0070C0"/>
                </a:solidFill>
              </a:rPr>
              <a:t>Fire Severity &amp; Post-Fire </a:t>
            </a:r>
            <a:r>
              <a:rPr lang="it-IT" sz="3600" b="1" dirty="0" err="1">
                <a:solidFill>
                  <a:srgbClr val="0070C0"/>
                </a:solidFill>
              </a:rPr>
              <a:t>Vegetation</a:t>
            </a:r>
            <a:r>
              <a:rPr lang="it-IT" sz="3600" b="1" dirty="0">
                <a:solidFill>
                  <a:srgbClr val="0070C0"/>
                </a:solidFill>
              </a:rPr>
              <a:t> Recovery</a:t>
            </a:r>
            <a:endParaRPr lang="en-IE" sz="3600" b="1" dirty="0">
              <a:solidFill>
                <a:srgbClr val="0070C0"/>
              </a:solidFill>
            </a:endParaRPr>
          </a:p>
        </p:txBody>
      </p:sp>
      <p:pic>
        <p:nvPicPr>
          <p:cNvPr id="4" name="Picture 3">
            <a:extLst>
              <a:ext uri="{FF2B5EF4-FFF2-40B4-BE49-F238E27FC236}">
                <a16:creationId xmlns:a16="http://schemas.microsoft.com/office/drawing/2014/main" id="{2E673330-02AC-7881-DBD1-A0C70BCB4D43}"/>
              </a:ext>
            </a:extLst>
          </p:cNvPr>
          <p:cNvPicPr>
            <a:picLocks noChangeAspect="1"/>
          </p:cNvPicPr>
          <p:nvPr/>
        </p:nvPicPr>
        <p:blipFill>
          <a:blip r:embed="rId2"/>
          <a:stretch>
            <a:fillRect/>
          </a:stretch>
        </p:blipFill>
        <p:spPr>
          <a:xfrm>
            <a:off x="5477180" y="1808879"/>
            <a:ext cx="6507228" cy="3783938"/>
          </a:xfrm>
          <a:prstGeom prst="rect">
            <a:avLst/>
          </a:prstGeom>
        </p:spPr>
      </p:pic>
      <p:pic>
        <p:nvPicPr>
          <p:cNvPr id="2" name="Picture 1" descr="A map with red spots&#10;&#10;AI-generated content may be incorrect.">
            <a:extLst>
              <a:ext uri="{FF2B5EF4-FFF2-40B4-BE49-F238E27FC236}">
                <a16:creationId xmlns:a16="http://schemas.microsoft.com/office/drawing/2014/main" id="{0072ECFB-6753-4442-63B7-91F76A679F80}"/>
              </a:ext>
            </a:extLst>
          </p:cNvPr>
          <p:cNvPicPr>
            <a:picLocks noChangeAspect="1"/>
          </p:cNvPicPr>
          <p:nvPr/>
        </p:nvPicPr>
        <p:blipFill>
          <a:blip r:embed="rId3">
            <a:extLst>
              <a:ext uri="{28A0092B-C50C-407E-A947-70E740481C1C}">
                <a14:useLocalDpi xmlns:a14="http://schemas.microsoft.com/office/drawing/2010/main" val="0"/>
              </a:ext>
            </a:extLst>
          </a:blip>
          <a:srcRect l="1703"/>
          <a:stretch>
            <a:fillRect/>
          </a:stretch>
        </p:blipFill>
        <p:spPr>
          <a:xfrm>
            <a:off x="404284" y="3581599"/>
            <a:ext cx="4554000" cy="3271921"/>
          </a:xfrm>
          <a:prstGeom prst="rect">
            <a:avLst/>
          </a:prstGeom>
        </p:spPr>
      </p:pic>
      <p:pic>
        <p:nvPicPr>
          <p:cNvPr id="9" name="Picture 8">
            <a:extLst>
              <a:ext uri="{FF2B5EF4-FFF2-40B4-BE49-F238E27FC236}">
                <a16:creationId xmlns:a16="http://schemas.microsoft.com/office/drawing/2014/main" id="{C5EF48DB-40AF-6E9A-F4EA-67DE82AA1363}"/>
              </a:ext>
            </a:extLst>
          </p:cNvPr>
          <p:cNvPicPr>
            <a:picLocks noChangeAspect="1"/>
          </p:cNvPicPr>
          <p:nvPr/>
        </p:nvPicPr>
        <p:blipFill>
          <a:blip r:embed="rId4"/>
          <a:srcRect t="9804" b="14742"/>
          <a:stretch>
            <a:fillRect/>
          </a:stretch>
        </p:blipFill>
        <p:spPr>
          <a:xfrm>
            <a:off x="404285" y="1197104"/>
            <a:ext cx="4500000" cy="2384495"/>
          </a:xfrm>
          <a:prstGeom prst="rect">
            <a:avLst/>
          </a:prstGeom>
        </p:spPr>
      </p:pic>
      <p:pic>
        <p:nvPicPr>
          <p:cNvPr id="10" name="Picture 9">
            <a:extLst>
              <a:ext uri="{FF2B5EF4-FFF2-40B4-BE49-F238E27FC236}">
                <a16:creationId xmlns:a16="http://schemas.microsoft.com/office/drawing/2014/main" id="{94B22453-D35C-D612-A0D3-126C849DA718}"/>
              </a:ext>
            </a:extLst>
          </p:cNvPr>
          <p:cNvPicPr>
            <a:picLocks noChangeAspect="1"/>
          </p:cNvPicPr>
          <p:nvPr/>
        </p:nvPicPr>
        <p:blipFill>
          <a:blip r:embed="rId5"/>
          <a:stretch>
            <a:fillRect/>
          </a:stretch>
        </p:blipFill>
        <p:spPr>
          <a:xfrm>
            <a:off x="3341967" y="1197732"/>
            <a:ext cx="1562318" cy="1267002"/>
          </a:xfrm>
          <a:prstGeom prst="rect">
            <a:avLst/>
          </a:prstGeom>
        </p:spPr>
      </p:pic>
    </p:spTree>
    <p:extLst>
      <p:ext uri="{BB962C8B-B14F-4D97-AF65-F5344CB8AC3E}">
        <p14:creationId xmlns:p14="http://schemas.microsoft.com/office/powerpoint/2010/main" val="95733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9;p16">
            <a:extLst>
              <a:ext uri="{FF2B5EF4-FFF2-40B4-BE49-F238E27FC236}">
                <a16:creationId xmlns:a16="http://schemas.microsoft.com/office/drawing/2014/main" id="{FB720E8C-E2A0-3451-5A7C-A28E7923AEC6}"/>
              </a:ext>
            </a:extLst>
          </p:cNvPr>
          <p:cNvPicPr preferRelativeResize="0"/>
          <p:nvPr/>
        </p:nvPicPr>
        <p:blipFill>
          <a:blip r:embed="rId2">
            <a:alphaModFix/>
          </a:blip>
          <a:stretch>
            <a:fillRect/>
          </a:stretch>
        </p:blipFill>
        <p:spPr>
          <a:xfrm>
            <a:off x="6778200" y="203199"/>
            <a:ext cx="5070236" cy="6451601"/>
          </a:xfrm>
          <a:prstGeom prst="rect">
            <a:avLst/>
          </a:prstGeom>
          <a:noFill/>
          <a:ln>
            <a:noFill/>
          </a:ln>
        </p:spPr>
      </p:pic>
      <p:pic>
        <p:nvPicPr>
          <p:cNvPr id="5" name="Google Shape;70;p16">
            <a:extLst>
              <a:ext uri="{FF2B5EF4-FFF2-40B4-BE49-F238E27FC236}">
                <a16:creationId xmlns:a16="http://schemas.microsoft.com/office/drawing/2014/main" id="{3457163F-EE01-5347-6CEC-71C201B5FF46}"/>
              </a:ext>
            </a:extLst>
          </p:cNvPr>
          <p:cNvPicPr preferRelativeResize="0"/>
          <p:nvPr/>
        </p:nvPicPr>
        <p:blipFill>
          <a:blip r:embed="rId3">
            <a:alphaModFix/>
          </a:blip>
          <a:stretch>
            <a:fillRect/>
          </a:stretch>
        </p:blipFill>
        <p:spPr>
          <a:xfrm>
            <a:off x="1144350" y="314710"/>
            <a:ext cx="5070233" cy="2895387"/>
          </a:xfrm>
          <a:prstGeom prst="rect">
            <a:avLst/>
          </a:prstGeom>
          <a:noFill/>
          <a:ln>
            <a:noFill/>
          </a:ln>
        </p:spPr>
      </p:pic>
      <p:pic>
        <p:nvPicPr>
          <p:cNvPr id="6" name="Google Shape;71;p16">
            <a:extLst>
              <a:ext uri="{FF2B5EF4-FFF2-40B4-BE49-F238E27FC236}">
                <a16:creationId xmlns:a16="http://schemas.microsoft.com/office/drawing/2014/main" id="{18796BCE-944F-B62D-46BA-018D2E3A84FD}"/>
              </a:ext>
            </a:extLst>
          </p:cNvPr>
          <p:cNvPicPr preferRelativeResize="0"/>
          <p:nvPr/>
        </p:nvPicPr>
        <p:blipFill rotWithShape="1">
          <a:blip r:embed="rId4">
            <a:alphaModFix/>
          </a:blip>
          <a:srcRect b="15268"/>
          <a:stretch/>
        </p:blipFill>
        <p:spPr>
          <a:xfrm>
            <a:off x="1069983" y="3429000"/>
            <a:ext cx="5218935" cy="3052000"/>
          </a:xfrm>
          <a:prstGeom prst="rect">
            <a:avLst/>
          </a:prstGeom>
          <a:noFill/>
          <a:ln>
            <a:noFill/>
          </a:ln>
        </p:spPr>
      </p:pic>
    </p:spTree>
    <p:extLst>
      <p:ext uri="{BB962C8B-B14F-4D97-AF65-F5344CB8AC3E}">
        <p14:creationId xmlns:p14="http://schemas.microsoft.com/office/powerpoint/2010/main" val="197412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89FAE5-D3E9-8389-A22F-2F63C0FC09E9}"/>
              </a:ext>
            </a:extLst>
          </p:cNvPr>
          <p:cNvSpPr>
            <a:spLocks noGrp="1"/>
          </p:cNvSpPr>
          <p:nvPr>
            <p:ph type="title" idx="4294967295"/>
          </p:nvPr>
        </p:nvSpPr>
        <p:spPr>
          <a:xfrm>
            <a:off x="838200" y="2256739"/>
            <a:ext cx="10515600" cy="1020337"/>
          </a:xfrm>
        </p:spPr>
        <p:txBody>
          <a:bodyPr>
            <a:normAutofit fontScale="90000"/>
          </a:bodyPr>
          <a:lstStyle/>
          <a:p>
            <a:r>
              <a:rPr lang="en-US" sz="8000" dirty="0"/>
              <a:t>Thank you</a:t>
            </a:r>
            <a:endParaRPr lang="en-GB" sz="8000" dirty="0"/>
          </a:p>
        </p:txBody>
      </p:sp>
      <p:sp>
        <p:nvSpPr>
          <p:cNvPr id="6" name="Google Shape;445;p20">
            <a:extLst>
              <a:ext uri="{FF2B5EF4-FFF2-40B4-BE49-F238E27FC236}">
                <a16:creationId xmlns:a16="http://schemas.microsoft.com/office/drawing/2014/main" id="{38E61E29-8603-546B-ECBD-D4F8E851B3FC}"/>
              </a:ext>
            </a:extLst>
          </p:cNvPr>
          <p:cNvSpPr txBox="1"/>
          <p:nvPr/>
        </p:nvSpPr>
        <p:spPr>
          <a:xfrm>
            <a:off x="838200" y="4652301"/>
            <a:ext cx="8941016" cy="8771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dirty="0">
                <a:solidFill>
                  <a:schemeClr val="tx2"/>
                </a:solidFill>
                <a:latin typeface="+mj-lt"/>
                <a:ea typeface="Arial"/>
                <a:cs typeface="Arial"/>
                <a:sym typeface="Arial"/>
              </a:rPr>
              <a:t>© European Union 2026</a:t>
            </a:r>
            <a:endParaRPr sz="1200" dirty="0">
              <a:solidFill>
                <a:schemeClr val="tx2"/>
              </a:solidFill>
              <a:latin typeface="+mj-lt"/>
            </a:endParaRPr>
          </a:p>
          <a:p>
            <a:pPr marL="0" marR="0" lvl="0" indent="0" algn="l" rtl="0">
              <a:spcBef>
                <a:spcPts val="1800"/>
              </a:spcBef>
              <a:spcAft>
                <a:spcPts val="0"/>
              </a:spcAft>
              <a:buNone/>
            </a:pPr>
            <a:r>
              <a:rPr lang="en-GB" sz="1200" dirty="0">
                <a:solidFill>
                  <a:schemeClr val="tx2"/>
                </a:solidFill>
                <a:latin typeface="+mj-lt"/>
                <a:ea typeface="Arial"/>
                <a:cs typeface="Arial"/>
                <a:sym typeface="Arial"/>
              </a:rPr>
              <a:t>Unless otherwise noted the reuse of this presentation is authorised under the </a:t>
            </a:r>
            <a:r>
              <a:rPr lang="en-GB" sz="1200" u="sng" dirty="0">
                <a:solidFill>
                  <a:schemeClr val="tx2"/>
                </a:solidFill>
                <a:latin typeface="+mj-lt"/>
                <a:ea typeface="Arial"/>
                <a:cs typeface="Arial"/>
                <a:sym typeface="Arial"/>
                <a:hlinkClick r:id="rId2">
                  <a:extLst>
                    <a:ext uri="{A12FA001-AC4F-418D-AE19-62706E023703}">
                      <ahyp:hlinkClr xmlns:ahyp="http://schemas.microsoft.com/office/drawing/2018/hyperlinkcolor" val="tx"/>
                    </a:ext>
                  </a:extLst>
                </a:hlinkClick>
              </a:rPr>
              <a:t>CC BY 4.0</a:t>
            </a:r>
            <a:r>
              <a:rPr lang="en-GB" sz="1200" dirty="0">
                <a:solidFill>
                  <a:schemeClr val="tx2"/>
                </a:solidFill>
                <a:latin typeface="+mj-lt"/>
                <a:ea typeface="Arial"/>
                <a:cs typeface="Arial"/>
                <a:sym typeface="Arial"/>
              </a:rPr>
              <a:t> license. For any use or reproduction of elements that are not owned by the EU, permission may need to be sought directly from the respective right holders.</a:t>
            </a:r>
            <a:endParaRPr sz="1200" dirty="0">
              <a:solidFill>
                <a:schemeClr val="tx2"/>
              </a:solidFill>
              <a:latin typeface="+mj-lt"/>
            </a:endParaRPr>
          </a:p>
        </p:txBody>
      </p:sp>
    </p:spTree>
    <p:extLst>
      <p:ext uri="{BB962C8B-B14F-4D97-AF65-F5344CB8AC3E}">
        <p14:creationId xmlns:p14="http://schemas.microsoft.com/office/powerpoint/2010/main" val="87837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A36A1-0B11-8642-8A79-EEF269C55CD5}"/>
              </a:ext>
            </a:extLst>
          </p:cNvPr>
          <p:cNvPicPr>
            <a:picLocks noChangeAspect="1"/>
          </p:cNvPicPr>
          <p:nvPr/>
        </p:nvPicPr>
        <p:blipFill>
          <a:blip r:embed="rId2"/>
          <a:srcRect r="32408"/>
          <a:stretch/>
        </p:blipFill>
        <p:spPr>
          <a:xfrm>
            <a:off x="1447104" y="4232191"/>
            <a:ext cx="3649992" cy="2493728"/>
          </a:xfrm>
          <a:prstGeom prst="rect">
            <a:avLst/>
          </a:prstGeom>
        </p:spPr>
      </p:pic>
      <p:pic>
        <p:nvPicPr>
          <p:cNvPr id="5" name="Picture 4">
            <a:extLst>
              <a:ext uri="{FF2B5EF4-FFF2-40B4-BE49-F238E27FC236}">
                <a16:creationId xmlns:a16="http://schemas.microsoft.com/office/drawing/2014/main" id="{9050869D-4D48-CBB4-1CB3-DCDF583DE533}"/>
              </a:ext>
            </a:extLst>
          </p:cNvPr>
          <p:cNvPicPr>
            <a:picLocks noChangeAspect="1"/>
          </p:cNvPicPr>
          <p:nvPr/>
        </p:nvPicPr>
        <p:blipFill>
          <a:blip r:embed="rId3"/>
          <a:stretch>
            <a:fillRect/>
          </a:stretch>
        </p:blipFill>
        <p:spPr>
          <a:xfrm>
            <a:off x="5097096" y="4232191"/>
            <a:ext cx="5400000" cy="2495131"/>
          </a:xfrm>
          <a:prstGeom prst="rect">
            <a:avLst/>
          </a:prstGeom>
        </p:spPr>
      </p:pic>
      <p:pic>
        <p:nvPicPr>
          <p:cNvPr id="6" name="Picture 5">
            <a:extLst>
              <a:ext uri="{FF2B5EF4-FFF2-40B4-BE49-F238E27FC236}">
                <a16:creationId xmlns:a16="http://schemas.microsoft.com/office/drawing/2014/main" id="{5FAEF097-D151-B4A1-03FB-88E753CF8FA4}"/>
              </a:ext>
            </a:extLst>
          </p:cNvPr>
          <p:cNvPicPr>
            <a:picLocks noChangeAspect="1"/>
          </p:cNvPicPr>
          <p:nvPr/>
        </p:nvPicPr>
        <p:blipFill>
          <a:blip r:embed="rId4"/>
          <a:stretch>
            <a:fillRect/>
          </a:stretch>
        </p:blipFill>
        <p:spPr>
          <a:xfrm>
            <a:off x="1447104" y="130681"/>
            <a:ext cx="9000000" cy="3906073"/>
          </a:xfrm>
          <a:prstGeom prst="rect">
            <a:avLst/>
          </a:prstGeom>
        </p:spPr>
      </p:pic>
    </p:spTree>
    <p:extLst>
      <p:ext uri="{BB962C8B-B14F-4D97-AF65-F5344CB8AC3E}">
        <p14:creationId xmlns:p14="http://schemas.microsoft.com/office/powerpoint/2010/main" val="310395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542F6F-68FD-4DDA-5467-474BE1AF93CB}"/>
              </a:ext>
            </a:extLst>
          </p:cNvPr>
          <p:cNvPicPr>
            <a:picLocks noChangeAspect="1"/>
          </p:cNvPicPr>
          <p:nvPr/>
        </p:nvPicPr>
        <p:blipFill>
          <a:blip r:embed="rId2"/>
          <a:stretch>
            <a:fillRect/>
          </a:stretch>
        </p:blipFill>
        <p:spPr>
          <a:xfrm>
            <a:off x="637032" y="151379"/>
            <a:ext cx="10917936" cy="2811368"/>
          </a:xfrm>
          <a:prstGeom prst="rect">
            <a:avLst/>
          </a:prstGeom>
        </p:spPr>
      </p:pic>
      <p:pic>
        <p:nvPicPr>
          <p:cNvPr id="10" name="Picture 9">
            <a:extLst>
              <a:ext uri="{FF2B5EF4-FFF2-40B4-BE49-F238E27FC236}">
                <a16:creationId xmlns:a16="http://schemas.microsoft.com/office/drawing/2014/main" id="{FC50FE62-3F96-F93D-9692-9C4A30D0933D}"/>
              </a:ext>
            </a:extLst>
          </p:cNvPr>
          <p:cNvPicPr>
            <a:picLocks noChangeAspect="1"/>
          </p:cNvPicPr>
          <p:nvPr/>
        </p:nvPicPr>
        <p:blipFill>
          <a:blip r:embed="rId3" cstate="print">
            <a:clrChange>
              <a:clrFrom>
                <a:srgbClr val="C6FCFF"/>
              </a:clrFrom>
              <a:clrTo>
                <a:srgbClr val="C6FCFF">
                  <a:alpha val="0"/>
                </a:srgbClr>
              </a:clrTo>
            </a:clrChange>
            <a:extLst>
              <a:ext uri="{BEBA8EAE-BF5A-486C-A8C5-ECC9F3942E4B}">
                <a14:imgProps xmlns:a14="http://schemas.microsoft.com/office/drawing/2010/main">
                  <a14:imgLayer r:embed="rId4">
                    <a14:imgEffect>
                      <a14:sharpenSoften amount="3000"/>
                    </a14:imgEffect>
                  </a14:imgLayer>
                </a14:imgProps>
              </a:ext>
              <a:ext uri="{28A0092B-C50C-407E-A947-70E740481C1C}">
                <a14:useLocalDpi xmlns:a14="http://schemas.microsoft.com/office/drawing/2010/main" val="0"/>
              </a:ext>
            </a:extLst>
          </a:blip>
          <a:stretch>
            <a:fillRect/>
          </a:stretch>
        </p:blipFill>
        <p:spPr>
          <a:xfrm>
            <a:off x="8656815" y="3917980"/>
            <a:ext cx="2520000" cy="2493320"/>
          </a:xfrm>
          <a:prstGeom prst="ellipse">
            <a:avLst/>
          </a:prstGeom>
          <a:solidFill>
            <a:schemeClr val="bg1">
              <a:alpha val="30000"/>
            </a:schemeClr>
          </a:solidFill>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499B6B0A-2408-D37A-6747-372F20D581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625" y="3743102"/>
            <a:ext cx="2880000" cy="28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aph with a line and a line&#10;&#10;AI-generated content may be incorrect.">
            <a:extLst>
              <a:ext uri="{FF2B5EF4-FFF2-40B4-BE49-F238E27FC236}">
                <a16:creationId xmlns:a16="http://schemas.microsoft.com/office/drawing/2014/main" id="{62783510-1D07-8D03-24B2-947E9CF39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4041" y="4097858"/>
            <a:ext cx="4320000" cy="2488320"/>
          </a:xfrm>
          <a:prstGeom prst="rect">
            <a:avLst/>
          </a:prstGeom>
        </p:spPr>
      </p:pic>
    </p:spTree>
    <p:extLst>
      <p:ext uri="{BB962C8B-B14F-4D97-AF65-F5344CB8AC3E}">
        <p14:creationId xmlns:p14="http://schemas.microsoft.com/office/powerpoint/2010/main" val="389200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134AB-58A9-9B1D-0C6B-74406C6574E1}"/>
              </a:ext>
            </a:extLst>
          </p:cNvPr>
          <p:cNvPicPr>
            <a:picLocks noChangeAspect="1"/>
          </p:cNvPicPr>
          <p:nvPr/>
        </p:nvPicPr>
        <p:blipFill>
          <a:blip r:embed="rId2"/>
          <a:stretch>
            <a:fillRect/>
          </a:stretch>
        </p:blipFill>
        <p:spPr>
          <a:xfrm>
            <a:off x="1142434" y="863483"/>
            <a:ext cx="10080000" cy="5533508"/>
          </a:xfrm>
          <a:prstGeom prst="rect">
            <a:avLst/>
          </a:prstGeom>
        </p:spPr>
      </p:pic>
    </p:spTree>
    <p:extLst>
      <p:ext uri="{BB962C8B-B14F-4D97-AF65-F5344CB8AC3E}">
        <p14:creationId xmlns:p14="http://schemas.microsoft.com/office/powerpoint/2010/main" val="959670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E9067685-4341-F9FE-3E2C-3A3540AC9EA0}"/>
              </a:ext>
            </a:extLst>
          </p:cNvPr>
          <p:cNvPicPr>
            <a:picLocks noChangeAspect="1"/>
          </p:cNvPicPr>
          <p:nvPr/>
        </p:nvPicPr>
        <p:blipFill>
          <a:blip r:embed="rId2" cstate="print">
            <a:extLst>
              <a:ext uri="{28A0092B-C50C-407E-A947-70E740481C1C}">
                <a14:useLocalDpi xmlns:a14="http://schemas.microsoft.com/office/drawing/2010/main" val="0"/>
              </a:ext>
            </a:extLst>
          </a:blip>
          <a:srcRect b="8700"/>
          <a:stretch/>
        </p:blipFill>
        <p:spPr>
          <a:xfrm>
            <a:off x="1596000" y="3725771"/>
            <a:ext cx="9000000" cy="2251543"/>
          </a:xfrm>
          <a:prstGeom prst="rect">
            <a:avLst/>
          </a:prstGeom>
        </p:spPr>
      </p:pic>
      <p:pic>
        <p:nvPicPr>
          <p:cNvPr id="5" name="Google Shape;97;g3616bee9843_0_5" title="Screen Shot 2025-06-05 at 15.20.44.png">
            <a:extLst>
              <a:ext uri="{FF2B5EF4-FFF2-40B4-BE49-F238E27FC236}">
                <a16:creationId xmlns:a16="http://schemas.microsoft.com/office/drawing/2014/main" id="{6E1833F0-AFB8-82B4-9241-6FAFDBB4E817}"/>
              </a:ext>
            </a:extLst>
          </p:cNvPr>
          <p:cNvPicPr preferRelativeResize="0">
            <a:picLocks noChangeAspect="1"/>
          </p:cNvPicPr>
          <p:nvPr/>
        </p:nvPicPr>
        <p:blipFill>
          <a:blip r:embed="rId3">
            <a:alphaModFix/>
          </a:blip>
          <a:srcRect l="4167" b="11686"/>
          <a:stretch/>
        </p:blipFill>
        <p:spPr>
          <a:xfrm>
            <a:off x="1596000" y="132987"/>
            <a:ext cx="9000000" cy="3317543"/>
          </a:xfrm>
          <a:prstGeom prst="rect">
            <a:avLst/>
          </a:prstGeom>
          <a:noFill/>
          <a:ln>
            <a:noFill/>
          </a:ln>
        </p:spPr>
      </p:pic>
      <p:pic>
        <p:nvPicPr>
          <p:cNvPr id="9" name="Picture 8" descr="../../../../../../../Desktop/Screen%20Shot%202016-10-27%20at%">
            <a:extLst>
              <a:ext uri="{FF2B5EF4-FFF2-40B4-BE49-F238E27FC236}">
                <a16:creationId xmlns:a16="http://schemas.microsoft.com/office/drawing/2014/main" id="{4DD7E3BA-0E9C-3303-A9A0-E51BC5CE24E5}"/>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5417" y="132987"/>
            <a:ext cx="2061356" cy="850686"/>
          </a:xfrm>
          <a:prstGeom prst="rect">
            <a:avLst/>
          </a:prstGeom>
          <a:noFill/>
          <a:ln>
            <a:noFill/>
          </a:ln>
        </p:spPr>
      </p:pic>
    </p:spTree>
    <p:extLst>
      <p:ext uri="{BB962C8B-B14F-4D97-AF65-F5344CB8AC3E}">
        <p14:creationId xmlns:p14="http://schemas.microsoft.com/office/powerpoint/2010/main" val="2382767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aph showing the number of areas in the eu from 2021 to 2025&#10;&#10;AI-generated content may be incorrect.">
            <a:extLst>
              <a:ext uri="{FF2B5EF4-FFF2-40B4-BE49-F238E27FC236}">
                <a16:creationId xmlns:a16="http://schemas.microsoft.com/office/drawing/2014/main" id="{B6F72425-B8B2-4B97-8758-2636796D8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748896"/>
            <a:ext cx="5291666" cy="3360207"/>
          </a:xfrm>
          <a:prstGeom prst="rect">
            <a:avLst/>
          </a:prstGeom>
        </p:spPr>
      </p:pic>
      <p:pic>
        <p:nvPicPr>
          <p:cNvPr id="2" name="Picture 1" descr="A graph of a graph on a black background&#10;&#10;AI-generated content may be incorrect.">
            <a:extLst>
              <a:ext uri="{FF2B5EF4-FFF2-40B4-BE49-F238E27FC236}">
                <a16:creationId xmlns:a16="http://schemas.microsoft.com/office/drawing/2014/main" id="{5CC91408-2BF3-12B4-4C65-6734F02D0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755509"/>
            <a:ext cx="5291667" cy="3346981"/>
          </a:xfrm>
          <a:prstGeom prst="rect">
            <a:avLst/>
          </a:prstGeom>
        </p:spPr>
      </p:pic>
    </p:spTree>
    <p:extLst>
      <p:ext uri="{BB962C8B-B14F-4D97-AF65-F5344CB8AC3E}">
        <p14:creationId xmlns:p14="http://schemas.microsoft.com/office/powerpoint/2010/main" val="111097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A90E6-F7BC-076C-D636-DBB1E1937305}"/>
            </a:ext>
          </a:extLst>
        </p:cNvPr>
        <p:cNvGrpSpPr/>
        <p:nvPr/>
      </p:nvGrpSpPr>
      <p:grpSpPr>
        <a:xfrm>
          <a:off x="0" y="0"/>
          <a:ext cx="0" cy="0"/>
          <a:chOff x="0" y="0"/>
          <a:chExt cx="0" cy="0"/>
        </a:xfrm>
      </p:grpSpPr>
      <p:pic>
        <p:nvPicPr>
          <p:cNvPr id="5" name="Picture 4" descr="A chart showing the number of different distances&#10;&#10;AI-generated content may be incorrect.">
            <a:extLst>
              <a:ext uri="{FF2B5EF4-FFF2-40B4-BE49-F238E27FC236}">
                <a16:creationId xmlns:a16="http://schemas.microsoft.com/office/drawing/2014/main" id="{8D9C11F0-79FE-57A3-E4C3-A2418ED8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292490"/>
            <a:ext cx="5291666" cy="4273020"/>
          </a:xfrm>
          <a:prstGeom prst="rect">
            <a:avLst/>
          </a:prstGeom>
        </p:spPr>
      </p:pic>
      <p:pic>
        <p:nvPicPr>
          <p:cNvPr id="2" name="Picture 1" descr="A graph showing the number of fires&#10;&#10;AI-generated content may be incorrect.">
            <a:extLst>
              <a:ext uri="{FF2B5EF4-FFF2-40B4-BE49-F238E27FC236}">
                <a16:creationId xmlns:a16="http://schemas.microsoft.com/office/drawing/2014/main" id="{F2C3E628-5F94-8900-8F98-2CA2E077D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865" y="1596760"/>
            <a:ext cx="5291667" cy="3664479"/>
          </a:xfrm>
          <a:prstGeom prst="rect">
            <a:avLst/>
          </a:prstGeom>
        </p:spPr>
      </p:pic>
    </p:spTree>
    <p:extLst>
      <p:ext uri="{BB962C8B-B14F-4D97-AF65-F5344CB8AC3E}">
        <p14:creationId xmlns:p14="http://schemas.microsoft.com/office/powerpoint/2010/main" val="41142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EE28-97A9-F6BE-415B-BF94C37E61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B8A2E6-5C31-FE12-E9F5-74AA790CB0BC}"/>
              </a:ext>
            </a:extLst>
          </p:cNvPr>
          <p:cNvPicPr>
            <a:picLocks noChangeAspect="1"/>
          </p:cNvPicPr>
          <p:nvPr/>
        </p:nvPicPr>
        <p:blipFill>
          <a:blip r:embed="rId2"/>
          <a:stretch>
            <a:fillRect/>
          </a:stretch>
        </p:blipFill>
        <p:spPr>
          <a:xfrm>
            <a:off x="206072" y="504674"/>
            <a:ext cx="11779855" cy="5848651"/>
          </a:xfrm>
          <a:prstGeom prst="rect">
            <a:avLst/>
          </a:prstGeom>
        </p:spPr>
      </p:pic>
      <p:sp>
        <p:nvSpPr>
          <p:cNvPr id="6" name="Rectangle 5">
            <a:extLst>
              <a:ext uri="{FF2B5EF4-FFF2-40B4-BE49-F238E27FC236}">
                <a16:creationId xmlns:a16="http://schemas.microsoft.com/office/drawing/2014/main" id="{0ADE1F86-29BE-C6FC-F573-18B3E9EA1912}"/>
              </a:ext>
            </a:extLst>
          </p:cNvPr>
          <p:cNvSpPr/>
          <p:nvPr/>
        </p:nvSpPr>
        <p:spPr>
          <a:xfrm>
            <a:off x="206072" y="2753360"/>
            <a:ext cx="1683688" cy="24384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9465FE47-75CE-3B08-C146-6F5270943F94}"/>
              </a:ext>
            </a:extLst>
          </p:cNvPr>
          <p:cNvSpPr/>
          <p:nvPr/>
        </p:nvSpPr>
        <p:spPr>
          <a:xfrm>
            <a:off x="6492240" y="2072640"/>
            <a:ext cx="579120" cy="57912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82137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6143-A385-270C-3756-30C9DA8ABA2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76773A3-EFD1-7FE0-7FF8-0BC384CA5259}"/>
              </a:ext>
            </a:extLst>
          </p:cNvPr>
          <p:cNvPicPr>
            <a:picLocks noChangeAspect="1"/>
          </p:cNvPicPr>
          <p:nvPr/>
        </p:nvPicPr>
        <p:blipFill>
          <a:blip r:embed="rId2"/>
          <a:stretch>
            <a:fillRect/>
          </a:stretch>
        </p:blipFill>
        <p:spPr>
          <a:xfrm>
            <a:off x="206072" y="476098"/>
            <a:ext cx="11779855" cy="5905804"/>
          </a:xfrm>
          <a:prstGeom prst="rect">
            <a:avLst/>
          </a:prstGeom>
        </p:spPr>
      </p:pic>
      <p:sp>
        <p:nvSpPr>
          <p:cNvPr id="6" name="Rectangle 5">
            <a:extLst>
              <a:ext uri="{FF2B5EF4-FFF2-40B4-BE49-F238E27FC236}">
                <a16:creationId xmlns:a16="http://schemas.microsoft.com/office/drawing/2014/main" id="{A860868E-0050-912D-99A3-A9F5D6ADCACF}"/>
              </a:ext>
            </a:extLst>
          </p:cNvPr>
          <p:cNvSpPr/>
          <p:nvPr/>
        </p:nvSpPr>
        <p:spPr>
          <a:xfrm>
            <a:off x="215598" y="4968240"/>
            <a:ext cx="1674162" cy="21336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72358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C1E5BA222991439BA07A4745E8FDAA" ma:contentTypeVersion="25" ma:contentTypeDescription="Create a new document." ma:contentTypeScope="" ma:versionID="911dc419f4eb3fc7a09c80093b0d60f4">
  <xsd:schema xmlns:xsd="http://www.w3.org/2001/XMLSchema" xmlns:xs="http://www.w3.org/2001/XMLSchema" xmlns:p="http://schemas.microsoft.com/office/2006/metadata/properties" xmlns:ns2="715fcdb6-58ff-4d84-993c-bb26a5b54815" xmlns:ns3="2c63548e-e22e-43cb-a415-9193d4d80a38" xmlns:ns4="9d2c9005-3129-4719-81ca-2fc8d806cf37" targetNamespace="http://schemas.microsoft.com/office/2006/metadata/properties" ma:root="true" ma:fieldsID="93376cdba3e164cc38af42a56a8f45d0" ns2:_="" ns3:_="" ns4:_="">
    <xsd:import namespace="715fcdb6-58ff-4d84-993c-bb26a5b54815"/>
    <xsd:import namespace="2c63548e-e22e-43cb-a415-9193d4d80a38"/>
    <xsd:import namespace="9d2c9005-3129-4719-81ca-2fc8d806cf37"/>
    <xsd:element name="properties">
      <xsd:complexType>
        <xsd:sequence>
          <xsd:element name="documentManagement">
            <xsd:complexType>
              <xsd:all>
                <xsd:element ref="ns2:WMOWFApprovalStatu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3:MediaServiceDateTaken"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element ref="ns3:Number" minOccurs="0"/>
                <xsd:element ref="ns3:MediaServiceBillingMetadata" minOccurs="0"/>
                <xsd:element ref="ns4:_dlc_DocId" minOccurs="0"/>
                <xsd:element ref="ns4:_dlc_DocIdUrl" minOccurs="0"/>
                <xsd:element ref="ns4:_dlc_DocIdPersistId" minOccurs="0"/>
                <xsd:element ref="ns3:_ApprovalAssignedTo" minOccurs="0"/>
                <xsd:element ref="ns3:_ApprovalRespondedBy" minOccurs="0"/>
                <xsd:element ref="ns3:_ApprovalSentBy" minOccurs="0"/>
                <xsd:element ref="ns3:_ApprovalStatu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5fcdb6-58ff-4d84-993c-bb26a5b54815" elementFormDefault="qualified">
    <xsd:import namespace="http://schemas.microsoft.com/office/2006/documentManagement/types"/>
    <xsd:import namespace="http://schemas.microsoft.com/office/infopath/2007/PartnerControls"/>
    <xsd:element name="WMOWFApprovalStatus" ma:index="2" nillable="true" ma:displayName="Workflow Approval Status" ma:default="Not Submitted" ma:format="Dropdown" ma:internalName="WMOWFApprovalStatus">
      <xsd:simpleType>
        <xsd:restriction base="dms:Choice">
          <xsd:enumeration value="Not Submitted"/>
          <xsd:enumeration value="Pending for Review"/>
          <xsd:enumeration value="Pending for Consolidation"/>
          <xsd:enumeration value="Pending for Approval"/>
          <xsd:enumeration value="Approved"/>
          <xsd:enumeration value="Rejected by Approver"/>
          <xsd:enumeration value="Cancelled by Requestor"/>
          <xsd:enumeration value="In Progress"/>
        </xsd:restriction>
      </xsd:simpleType>
    </xsd:element>
  </xsd:schema>
  <xsd:schema xmlns:xsd="http://www.w3.org/2001/XMLSchema" xmlns:xs="http://www.w3.org/2001/XMLSchema" xmlns:dms="http://schemas.microsoft.com/office/2006/documentManagement/types" xmlns:pc="http://schemas.microsoft.com/office/infopath/2007/PartnerControls" targetNamespace="2c63548e-e22e-43cb-a415-9193d4d80a38"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Tags" ma:index="9" nillable="true" ma:displayName="Tags" ma:internalName="MediaServiceAutoTags"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umber" ma:index="25" nillable="true" ma:displayName="Number" ma:format="Dropdown" ma:internalName="Number"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_ApprovalAssignedTo" ma:index="31"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32"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33"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34" nillable="true" ma:displayName="Approval status" ma:internalName="_ApprovalStatus" ma:readOnly="true">
      <xsd:simpleType>
        <xsd:restriction base="dms:Unknown"/>
      </xsd:simpleType>
    </xsd:element>
    <xsd:element name="_Flow_SignoffStatus" ma:index="36" nillable="true" ma:displayName="Sign-off status"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c9005-3129-4719-81ca-2fc8d806cf3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f8e72c2-3be2-4c69-a9a3-0592c9f3eb49}" ma:internalName="TaxCatchAll" ma:showField="CatchAllData" ma:web="9d2c9005-3129-4719-81ca-2fc8d806cf37">
      <xsd:complexType>
        <xsd:complexContent>
          <xsd:extension base="dms:MultiChoiceLookup">
            <xsd:sequence>
              <xsd:element name="Value" type="dms:Lookup" maxOccurs="unbounded" minOccurs="0" nillable="true"/>
            </xsd:sequence>
          </xsd:extension>
        </xsd:complexContent>
      </xsd:complexType>
    </xsd:element>
    <xsd:element name="_dlc_DocId" ma:index="28" nillable="true" ma:displayName="Document ID Value" ma:description="The value of the document ID assigned to this item." ma:indexed="true"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92a3b380-abf6-46f2-87bb-c2c114de1c9e" ContentTypeId="0x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Flow_SignoffStatus xmlns="2c63548e-e22e-43cb-a415-9193d4d80a38" xsi:nil="true"/>
    <TaxCatchAll xmlns="9d2c9005-3129-4719-81ca-2fc8d806cf37" xsi:nil="true"/>
    <Number xmlns="2c63548e-e22e-43cb-a415-9193d4d80a38" xsi:nil="true"/>
    <lcf76f155ced4ddcb4097134ff3c332f xmlns="2c63548e-e22e-43cb-a415-9193d4d80a38">
      <Terms xmlns="http://schemas.microsoft.com/office/infopath/2007/PartnerControls"/>
    </lcf76f155ced4ddcb4097134ff3c332f>
    <WMOWFApprovalStatus xmlns="715fcdb6-58ff-4d84-993c-bb26a5b54815">Not Submitted</WMOWFApprovalStatus>
    <_ApprovalAssignedTo xmlns="2c63548e-e22e-43cb-a415-9193d4d80a38">
      <UserInfo>
        <DisplayName/>
        <AccountId xsi:nil="true"/>
        <AccountType/>
      </UserInfo>
    </_ApprovalAssignedTo>
    <_ApprovalStatus xmlns="2c63548e-e22e-43cb-a415-9193d4d80a38">0</_ApprovalStatus>
    <_ApprovalRespondedBy xmlns="2c63548e-e22e-43cb-a415-9193d4d80a38">
      <UserInfo>
        <DisplayName/>
        <AccountId xsi:nil="true"/>
        <AccountType/>
      </UserInfo>
    </_ApprovalRespondedBy>
    <_dlc_DocId xmlns="9d2c9005-3129-4719-81ca-2fc8d806cf37">WMOSI-597960436-6765205</_dlc_DocId>
    <_dlc_DocIdUrl xmlns="9d2c9005-3129-4719-81ca-2fc8d806cf37">
      <Url>https://wmoomm.sharepoint.com/sites/SI/_layouts/15/DocIdRedir.aspx?ID=WMOSI-597960436-6765205</Url>
      <Description>WMOSI-597960436-6765205</Description>
    </_dlc_DocIdUrl>
  </documentManagement>
</p:properties>
</file>

<file path=customXml/itemProps1.xml><?xml version="1.0" encoding="utf-8"?>
<ds:datastoreItem xmlns:ds="http://schemas.openxmlformats.org/officeDocument/2006/customXml" ds:itemID="{17BADCE1-7D0E-4A06-9E64-9A0073244814}"/>
</file>

<file path=customXml/itemProps2.xml><?xml version="1.0" encoding="utf-8"?>
<ds:datastoreItem xmlns:ds="http://schemas.openxmlformats.org/officeDocument/2006/customXml" ds:itemID="{0C9933A0-E8E0-4047-8D43-2E0EDE3FF667}"/>
</file>

<file path=customXml/itemProps3.xml><?xml version="1.0" encoding="utf-8"?>
<ds:datastoreItem xmlns:ds="http://schemas.openxmlformats.org/officeDocument/2006/customXml" ds:itemID="{0E25F65F-31A8-45F3-BA09-2CB71E397052}"/>
</file>

<file path=customXml/itemProps4.xml><?xml version="1.0" encoding="utf-8"?>
<ds:datastoreItem xmlns:ds="http://schemas.openxmlformats.org/officeDocument/2006/customXml" ds:itemID="{5046B7AD-6459-4306-A0AA-FD166D4F1D68}"/>
</file>

<file path=customXml/itemProps5.xml><?xml version="1.0" encoding="utf-8"?>
<ds:datastoreItem xmlns:ds="http://schemas.openxmlformats.org/officeDocument/2006/customXml" ds:itemID="{3258980D-8294-4968-8377-3A56D3B7169C}"/>
</file>

<file path=docProps/app.xml><?xml version="1.0" encoding="utf-8"?>
<Properties xmlns="http://schemas.openxmlformats.org/officeDocument/2006/extended-properties" xmlns:vt="http://schemas.openxmlformats.org/officeDocument/2006/docPropsVTypes">
  <TotalTime>7142</TotalTime>
  <Words>89</Words>
  <Application>Microsoft Office PowerPoint</Application>
  <PresentationFormat>Widescreen</PresentationFormat>
  <Paragraphs>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Verdana</vt:lpstr>
      <vt:lpstr>Office Theme</vt:lpstr>
      <vt:lpstr>Wildfires monitoring in the  Global Wildfire Information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SEDANO Fernando (JRC-ISPRA)</dc:creator>
  <cp:lastModifiedBy>SEDANO Fernando (JRC-ISPRA)</cp:lastModifiedBy>
  <cp:revision>23</cp:revision>
  <dcterms:created xsi:type="dcterms:W3CDTF">2026-05-15T09:18:50Z</dcterms:created>
  <dcterms:modified xsi:type="dcterms:W3CDTF">2026-06-16T13:15:46Z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2026-05-15T11:13:39Z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e3754911-b874-47bc-b2bf-0f85f5812f09</vt:lpwstr>
  </property>
  <property fmtid="{D5CDD505-2E9C-101B-9397-08002B2CF9AE}" pid="8" name="MSIP_Label_6bd9ddd1-4d20-43f6-abfa-fc3c07406f94_ContentBits">
    <vt:lpwstr>0</vt:lpwstr>
  </property>
  <property fmtid="{D5CDD505-2E9C-101B-9397-08002B2CF9AE}" pid="9" name="MSIP_Label_6bd9ddd1-4d20-43f6-abfa-fc3c07406f94_Tag">
    <vt:lpwstr>10, 3, 0, 1</vt:lpwstr>
  </property>
  <property fmtid="{D5CDD505-2E9C-101B-9397-08002B2CF9AE}" pid="10" name="ContentTypeId">
    <vt:lpwstr>0x010100B0C1E5BA222991439BA07A4745E8FDAA</vt:lpwstr>
  </property>
  <property fmtid="{D5CDD505-2E9C-101B-9397-08002B2CF9AE}" pid="11" name="_dlc_DocIdItemGuid">
    <vt:lpwstr>2cd14c91-a369-49cf-be05-318d55f673a7</vt:lpwstr>
  </property>
</Properties>
</file>