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19"/>
  </p:notesMasterIdLst>
  <p:handoutMasterIdLst>
    <p:handoutMasterId r:id="rId20"/>
  </p:handoutMasterIdLst>
  <p:sldIdLst>
    <p:sldId id="256" r:id="rId7"/>
    <p:sldId id="2076137969" r:id="rId8"/>
    <p:sldId id="2076139255" r:id="rId9"/>
    <p:sldId id="2076139251" r:id="rId10"/>
    <p:sldId id="2076139252" r:id="rId11"/>
    <p:sldId id="2076139253" r:id="rId12"/>
    <p:sldId id="2076139250" r:id="rId13"/>
    <p:sldId id="2076139249" r:id="rId14"/>
    <p:sldId id="2076139248" r:id="rId15"/>
    <p:sldId id="2076139254" r:id="rId16"/>
    <p:sldId id="2076139256" r:id="rId17"/>
    <p:sldId id="2076139257" r:id="rId18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30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fael Alexandre Ferreira Luiz" initials="RAF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884"/>
    <a:srgbClr val="E6E6E6"/>
    <a:srgbClr val="FFFF66"/>
    <a:srgbClr val="FFCC66"/>
    <a:srgbClr val="025F66"/>
    <a:srgbClr val="E6F1EC"/>
    <a:srgbClr val="537473"/>
    <a:srgbClr val="BFD8FF"/>
    <a:srgbClr val="E7F43E"/>
    <a:srgbClr val="7BE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com Tema 1 - Destaqu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com Tema 1 - Destaqu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FD4443E-F989-4FC4-A0C8-D5A2AF1F390B}" styleName="Estilo Escuro 1 - Destaqu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80" autoAdjust="0"/>
    <p:restoredTop sz="94623"/>
  </p:normalViewPr>
  <p:slideViewPr>
    <p:cSldViewPr snapToGrid="0">
      <p:cViewPr varScale="1">
        <p:scale>
          <a:sx n="117" d="100"/>
          <a:sy n="117" d="100"/>
        </p:scale>
        <p:origin x="2312" y="184"/>
      </p:cViewPr>
      <p:guideLst>
        <p:guide orient="horz" pos="2256"/>
        <p:guide pos="30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11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61B04-EF0D-4538-9637-48CDBF2C1475}" type="datetimeFigureOut">
              <a:rPr lang="pt-PT" smtClean="0"/>
              <a:t>16/06/2026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66EDA-73F3-41FD-A373-0ECBF9A8A2F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1934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5B6C1-3B4B-4529-BB11-2347478ED556}" type="datetimeFigureOut">
              <a:rPr lang="pt-PT" smtClean="0"/>
              <a:t>16/06/2026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3B9AA-989D-4B16-89FC-4867D0FA3F7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433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16/06/2026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271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16/06/2026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130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1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1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16/06/2026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687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94D09-9176-68A3-7B8E-C5009080F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1AE103-B48B-B508-3DE9-2C064D027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E55E54-9382-BA32-F893-D89C29B73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D248-FC13-478E-8758-BAD8037DB0BA}" type="datetimeFigureOut">
              <a:rPr lang="pt-BR" smtClean="0"/>
              <a:t>16/06/2026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F823B9-4E47-3B0D-EA61-197CC46A0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62AC1E-F545-44DF-3F64-CE980AB91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1DCE-13A1-4ACF-A451-6130D034544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95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998984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16/06/2026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8096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16/06/2026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1394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2" y="1600201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16/06/2026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3662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16/06/2026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44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16/06/2026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926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16/06/2026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71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16/06/2026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1286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16/06/2026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468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CE1CA-E7FD-40C4-BA26-310BD63E28FB}" type="datetimeFigureOut">
              <a:rPr lang="pt-PT" smtClean="0"/>
              <a:t>16/06/2026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D9179-FE2F-47ED-A232-C63288D2BE7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23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E9ACAB5-F958-7D88-0940-C65BB2D6D2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976"/>
            <a:ext cx="9144000" cy="685799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BB70749-350B-16F9-3742-F8765B677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138" y="6073904"/>
            <a:ext cx="1217786" cy="59656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6A1584E-6C38-9D91-FF7D-EEC5F13AB4FB}"/>
              </a:ext>
            </a:extLst>
          </p:cNvPr>
          <p:cNvSpPr txBox="1"/>
          <p:nvPr/>
        </p:nvSpPr>
        <p:spPr>
          <a:xfrm>
            <a:off x="144124" y="2623585"/>
            <a:ext cx="3256863" cy="329320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14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ctr"/>
            <a:r>
              <a:rPr lang="pt-BR" sz="1400" b="1" dirty="0" err="1">
                <a:solidFill>
                  <a:schemeClr val="bg1"/>
                </a:solidFill>
              </a:rPr>
              <a:t>Drought</a:t>
            </a:r>
            <a:r>
              <a:rPr lang="pt-BR" sz="1400" b="1" dirty="0">
                <a:solidFill>
                  <a:schemeClr val="bg1"/>
                </a:solidFill>
              </a:rPr>
              <a:t>, Heat, </a:t>
            </a:r>
            <a:r>
              <a:rPr lang="pt-BR" sz="1400" b="1" dirty="0" err="1">
                <a:solidFill>
                  <a:schemeClr val="bg1"/>
                </a:solidFill>
              </a:rPr>
              <a:t>and</a:t>
            </a:r>
            <a:r>
              <a:rPr lang="pt-BR" sz="1400" b="1" dirty="0">
                <a:solidFill>
                  <a:schemeClr val="bg1"/>
                </a:solidFill>
              </a:rPr>
              <a:t> Fire: The </a:t>
            </a:r>
            <a:r>
              <a:rPr lang="pt-BR" sz="1400" b="1" dirty="0" err="1">
                <a:solidFill>
                  <a:schemeClr val="bg1"/>
                </a:solidFill>
              </a:rPr>
              <a:t>Growing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Challenge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of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Compound</a:t>
            </a:r>
            <a:r>
              <a:rPr lang="pt-BR" sz="1400" b="1" dirty="0">
                <a:solidFill>
                  <a:schemeClr val="bg1"/>
                </a:solidFill>
              </a:rPr>
              <a:t> Risks</a:t>
            </a:r>
          </a:p>
          <a:p>
            <a:pPr algn="ctr"/>
            <a:endParaRPr lang="pt-BR" sz="14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ctr"/>
            <a:r>
              <a:rPr lang="pt-BR" sz="2000" b="1" dirty="0" err="1">
                <a:solidFill>
                  <a:srgbClr val="FFC000"/>
                </a:solidFill>
                <a:latin typeface="Aptos" panose="020B0004020202020204" pitchFamily="34" charset="0"/>
              </a:rPr>
              <a:t>Drought</a:t>
            </a:r>
            <a:r>
              <a:rPr lang="pt-BR" sz="2000" b="1" dirty="0">
                <a:solidFill>
                  <a:srgbClr val="FFC000"/>
                </a:solidFill>
                <a:latin typeface="Aptos" panose="020B0004020202020204" pitchFamily="34" charset="0"/>
              </a:rPr>
              <a:t> in Amazonia</a:t>
            </a:r>
          </a:p>
          <a:p>
            <a:pPr algn="ctr"/>
            <a:endParaRPr lang="pt-BR" sz="2000" b="1" dirty="0">
              <a:solidFill>
                <a:srgbClr val="FFC000"/>
              </a:solidFill>
              <a:latin typeface="Aptos" panose="020B0004020202020204" pitchFamily="34" charset="0"/>
            </a:endParaRPr>
          </a:p>
          <a:p>
            <a:pPr algn="ctr"/>
            <a:endParaRPr lang="pt-BR" sz="1400" b="1" dirty="0">
              <a:solidFill>
                <a:schemeClr val="bg2">
                  <a:lumMod val="9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pt-BR" sz="1400" b="1" dirty="0">
                <a:solidFill>
                  <a:schemeClr val="bg2">
                    <a:lumMod val="90000"/>
                  </a:schemeClr>
                </a:solidFill>
                <a:latin typeface="Aptos" panose="020B0004020202020204" pitchFamily="34" charset="0"/>
              </a:rPr>
              <a:t>Dr. Jose A. Marengo</a:t>
            </a:r>
          </a:p>
          <a:p>
            <a:pPr algn="ctr"/>
            <a:r>
              <a:rPr lang="pt-BR" sz="1400" b="1" dirty="0">
                <a:solidFill>
                  <a:schemeClr val="bg2">
                    <a:lumMod val="90000"/>
                  </a:schemeClr>
                </a:solidFill>
                <a:latin typeface="Aptos" panose="020B0004020202020204" pitchFamily="34" charset="0"/>
              </a:rPr>
              <a:t>(</a:t>
            </a:r>
            <a:r>
              <a:rPr lang="pt-BR" sz="1400" b="1" dirty="0" err="1">
                <a:solidFill>
                  <a:schemeClr val="bg2">
                    <a:lumMod val="90000"/>
                  </a:schemeClr>
                </a:solidFill>
                <a:latin typeface="Aptos" panose="020B0004020202020204" pitchFamily="34" charset="0"/>
              </a:rPr>
              <a:t>jose.marengo@cemaden.gov.br</a:t>
            </a:r>
            <a:r>
              <a:rPr lang="pt-BR" sz="1400" b="1" dirty="0">
                <a:solidFill>
                  <a:schemeClr val="bg2">
                    <a:lumMod val="90000"/>
                  </a:schemeClr>
                </a:solidFill>
                <a:latin typeface="Aptos" panose="020B0004020202020204" pitchFamily="34" charset="0"/>
              </a:rPr>
              <a:t>)</a:t>
            </a:r>
            <a:endParaRPr lang="pt-BR" b="1" dirty="0">
              <a:solidFill>
                <a:schemeClr val="bg2">
                  <a:lumMod val="9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pt-BR" sz="1400" b="1" dirty="0">
              <a:solidFill>
                <a:schemeClr val="bg2">
                  <a:lumMod val="9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pt-BR" sz="1400" b="1" dirty="0">
              <a:solidFill>
                <a:schemeClr val="bg2">
                  <a:lumMod val="9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pt-BR" sz="1400" b="1" dirty="0">
              <a:solidFill>
                <a:schemeClr val="bg2">
                  <a:lumMod val="9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pt-BR" sz="1400" b="1" dirty="0">
                <a:solidFill>
                  <a:schemeClr val="bg2">
                    <a:lumMod val="90000"/>
                  </a:schemeClr>
                </a:solidFill>
                <a:latin typeface="Aptos" panose="020B0004020202020204" pitchFamily="34" charset="0"/>
              </a:rPr>
              <a:t>WMO</a:t>
            </a:r>
          </a:p>
          <a:p>
            <a:pPr algn="ctr"/>
            <a:r>
              <a:rPr lang="pt-BR" sz="1400" b="1" dirty="0" err="1">
                <a:solidFill>
                  <a:schemeClr val="bg2">
                    <a:lumMod val="90000"/>
                  </a:schemeClr>
                </a:solidFill>
                <a:latin typeface="Aptos" panose="020B0004020202020204" pitchFamily="34" charset="0"/>
              </a:rPr>
              <a:t>June</a:t>
            </a:r>
            <a:r>
              <a:rPr lang="pt-BR" sz="1400" b="1" dirty="0">
                <a:solidFill>
                  <a:schemeClr val="bg2">
                    <a:lumMod val="90000"/>
                  </a:schemeClr>
                </a:solidFill>
                <a:latin typeface="Aptos" panose="020B0004020202020204" pitchFamily="34" charset="0"/>
              </a:rPr>
              <a:t> 16 2025</a:t>
            </a:r>
          </a:p>
        </p:txBody>
      </p:sp>
    </p:spTree>
    <p:extLst>
      <p:ext uri="{BB962C8B-B14F-4D97-AF65-F5344CB8AC3E}">
        <p14:creationId xmlns:p14="http://schemas.microsoft.com/office/powerpoint/2010/main" val="2601977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00C17-F3E4-9916-3387-1A6B2E67D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0;p1">
            <a:extLst>
              <a:ext uri="{FF2B5EF4-FFF2-40B4-BE49-F238E27FC236}">
                <a16:creationId xmlns:a16="http://schemas.microsoft.com/office/drawing/2014/main" id="{BD0D658F-138D-689D-8FAE-D9825B6E1751}"/>
              </a:ext>
            </a:extLst>
          </p:cNvPr>
          <p:cNvSpPr txBox="1"/>
          <p:nvPr/>
        </p:nvSpPr>
        <p:spPr>
          <a:xfrm>
            <a:off x="162927" y="80222"/>
            <a:ext cx="9111701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" sz="2100" dirty="0">
                <a:solidFill>
                  <a:srgbClr val="00949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Cascading effects of drought in Amazonia: Fire and biodiversity impacts </a:t>
            </a:r>
            <a:endParaRPr sz="2100" i="1" dirty="0">
              <a:solidFill>
                <a:srgbClr val="F1C23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3250982-4C5B-A17D-CE78-77EC1A9D772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2927" y="183307"/>
            <a:ext cx="64736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CCB6D5-A2B0-CD6D-1CE6-31EE9742D6A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652419" y="268585"/>
            <a:ext cx="667014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2EAD05-39E7-8CEE-C5EE-6636F92D597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2928" y="2674849"/>
            <a:ext cx="68678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7EAE2A8-5C27-78A9-2AA0-27BC128FC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16" y="847067"/>
            <a:ext cx="3102429" cy="252407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26B03F7-A092-C623-C4C8-0E9CE2D2A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468" y="732669"/>
            <a:ext cx="4086216" cy="336174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CFB6743-2E1E-86C4-4A5C-4C1D7785F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470" y="4094415"/>
            <a:ext cx="4833257" cy="27635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A5F55A7-A04A-8056-4287-B62AD751E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7" y="3532582"/>
            <a:ext cx="4045327" cy="300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23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2FCB2-431B-51F0-6A8A-01616E22C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0;p1">
            <a:extLst>
              <a:ext uri="{FF2B5EF4-FFF2-40B4-BE49-F238E27FC236}">
                <a16:creationId xmlns:a16="http://schemas.microsoft.com/office/drawing/2014/main" id="{E9C192DD-3775-7AB8-9623-80618A379452}"/>
              </a:ext>
            </a:extLst>
          </p:cNvPr>
          <p:cNvSpPr txBox="1"/>
          <p:nvPr/>
        </p:nvSpPr>
        <p:spPr>
          <a:xfrm>
            <a:off x="32299" y="-24875"/>
            <a:ext cx="9111701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" sz="2100" dirty="0">
                <a:solidFill>
                  <a:srgbClr val="00949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Simplified cascade pathway</a:t>
            </a:r>
            <a:endParaRPr sz="2100" i="1" dirty="0">
              <a:solidFill>
                <a:srgbClr val="F1C23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86EFA69-CD45-1AB1-4C48-31BB523EF13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2927" y="183307"/>
            <a:ext cx="64736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60FCDB-43F2-54F9-62ED-426E3DA3C9A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652419" y="268585"/>
            <a:ext cx="667014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9085D0-3329-4BED-19DC-A7166518C5F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2928" y="2674849"/>
            <a:ext cx="68678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D8F4A1E-15A9-B02A-E1D6-48C37E49FCA6}"/>
              </a:ext>
            </a:extLst>
          </p:cNvPr>
          <p:cNvSpPr txBox="1"/>
          <p:nvPr/>
        </p:nvSpPr>
        <p:spPr>
          <a:xfrm>
            <a:off x="492620" y="437208"/>
            <a:ext cx="762748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+ El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Niño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+ N.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Atlantic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warming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Meteorological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drought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moisture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deficit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Tree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stress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mortality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Increased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risk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Forest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degradation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evapotranspiration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regional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rainfall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severe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drought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br>
              <a:rPr lang="pt-BR" sz="18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Impacts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biodiversity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rivers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communities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agriculture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pt-BR" sz="18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storage</a:t>
            </a:r>
            <a:endParaRPr lang="pt-BR" sz="1800" kern="100" dirty="0">
              <a:effectLst/>
              <a:latin typeface="Montserra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2FB18DB-0B99-DDEE-91E3-1FB10E48AF55}"/>
              </a:ext>
            </a:extLst>
          </p:cNvPr>
          <p:cNvSpPr txBox="1"/>
          <p:nvPr/>
        </p:nvSpPr>
        <p:spPr>
          <a:xfrm>
            <a:off x="162927" y="6051460"/>
            <a:ext cx="8663506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cascading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sequence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Amazon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droughts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increasingly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viewed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simply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hydrological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hazards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systemic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risks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affecting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ecosystems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regulation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economies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societies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across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South </a:t>
            </a:r>
            <a:r>
              <a:rPr lang="pt-BR" sz="1400" kern="0" dirty="0" err="1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America</a:t>
            </a:r>
            <a:r>
              <a:rPr lang="pt-BR" sz="1400" kern="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400" kern="100" dirty="0">
              <a:effectLst/>
              <a:latin typeface="Montserra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757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931BE-7EA6-E741-BD1A-0F82B0CE4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C584E8-440D-D04E-C04A-35AB89877BD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652419" y="268585"/>
            <a:ext cx="667014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8E1AD90-7080-5941-D43C-EC13A26FB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3" y="357848"/>
            <a:ext cx="9057527" cy="598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30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56930F2-2FA9-78AB-4FFB-067961B36950}"/>
              </a:ext>
            </a:extLst>
          </p:cNvPr>
          <p:cNvSpPr txBox="1"/>
          <p:nvPr/>
        </p:nvSpPr>
        <p:spPr>
          <a:xfrm>
            <a:off x="4278086" y="472496"/>
            <a:ext cx="478971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pt-BR" sz="1600" dirty="0">
              <a:latin typeface="Montserrat" pitchFamily="2" charset="77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Increases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in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deforestation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, extreme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wildfires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,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and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the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frequency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of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compound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drought-heat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events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pt-BR" sz="1600" dirty="0">
              <a:latin typeface="Montserrat" pitchFamily="2" charset="77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These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changes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exacerbate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the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climate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crisis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at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local, regional,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and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global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scales</a:t>
            </a:r>
            <a:endParaRPr lang="pt-BR" sz="1600" dirty="0">
              <a:latin typeface="Montserrat" pitchFamily="2" charset="77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pt-BR" sz="1600" dirty="0">
              <a:latin typeface="Montserrat" pitchFamily="2" charset="77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Amazonian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connectivity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is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compromissed</a:t>
            </a:r>
            <a:endParaRPr lang="pt-BR" sz="1600" dirty="0">
              <a:latin typeface="Montserrat" pitchFamily="2" charset="77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pt-BR" sz="1600" dirty="0">
              <a:latin typeface="Montserrat" pitchFamily="2" charset="77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The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Amazon’s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climate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both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influences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and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is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influenced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by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large-scale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atmospheric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phenomena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  <a:sym typeface="Wingdings" pitchFamily="2" charset="2"/>
              </a:rPr>
              <a:t> </a:t>
            </a:r>
            <a:endParaRPr lang="pt-BR" sz="1600" dirty="0">
              <a:latin typeface="Montserrat" pitchFamily="2" charset="77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pt-BR" sz="1600" dirty="0">
              <a:latin typeface="Montserrat" pitchFamily="2" charset="77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The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Amazon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forest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sustains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other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biomes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and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economic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activities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for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regions</a:t>
            </a:r>
            <a:endParaRPr lang="pt-BR" sz="1600" dirty="0">
              <a:latin typeface="Montserrat" pitchFamily="2" charset="77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pt-BR" sz="1600" dirty="0">
              <a:latin typeface="Montserrat" pitchFamily="2" charset="77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Decreased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river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connectivity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during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extreme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droughts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  <a:sym typeface="Wingdings" pitchFamily="2" charset="2"/>
              </a:rPr>
              <a:t> determines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isolation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, food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and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water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security</a:t>
            </a:r>
            <a:endParaRPr lang="pt-BR" sz="1600" dirty="0">
              <a:latin typeface="Montserrat" pitchFamily="2" charset="77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pt-BR" sz="1600" dirty="0">
              <a:latin typeface="Montserrat" pitchFamily="2" charset="77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Need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to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prevent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further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degradation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  <a:sym typeface="Wingdings" pitchFamily="2" charset="2"/>
              </a:rPr>
              <a:t>to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  <a:sym typeface="Wingdings" pitchFamily="2" charset="2"/>
              </a:rPr>
              <a:t>avoid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risk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of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approaching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critical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environmental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Montserrat" pitchFamily="2" charset="77"/>
                <a:cs typeface="Calibri" panose="020F0502020204030204" pitchFamily="34" charset="0"/>
              </a:rPr>
              <a:t>thresholds</a:t>
            </a:r>
            <a:r>
              <a:rPr lang="pt-BR" sz="1600" dirty="0">
                <a:latin typeface="Montserrat" pitchFamily="2" charset="77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A3FEFB-2D16-E7B4-0B5D-366D0C58D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25"/>
            <a:ext cx="4177977" cy="6000750"/>
          </a:xfrm>
          <a:prstGeom prst="rect">
            <a:avLst/>
          </a:prstGeom>
        </p:spPr>
      </p:pic>
      <p:sp>
        <p:nvSpPr>
          <p:cNvPr id="2" name="Google Shape;69;g29eaa5edf1c_0_98">
            <a:extLst>
              <a:ext uri="{FF2B5EF4-FFF2-40B4-BE49-F238E27FC236}">
                <a16:creationId xmlns:a16="http://schemas.microsoft.com/office/drawing/2014/main" id="{278B607A-BDD5-1FEE-A0E9-210CCEA33FEB}"/>
              </a:ext>
            </a:extLst>
          </p:cNvPr>
          <p:cNvSpPr txBox="1"/>
          <p:nvPr/>
        </p:nvSpPr>
        <p:spPr>
          <a:xfrm>
            <a:off x="4177977" y="9360"/>
            <a:ext cx="4789714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" sz="2100" dirty="0">
                <a:solidFill>
                  <a:srgbClr val="00949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Connections across the Amazon</a:t>
            </a:r>
            <a:endParaRPr sz="2100" i="1" dirty="0">
              <a:solidFill>
                <a:srgbClr val="F1C23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728708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F90B2-228D-A913-2F9D-3C3B4CBC4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0;p1">
            <a:extLst>
              <a:ext uri="{FF2B5EF4-FFF2-40B4-BE49-F238E27FC236}">
                <a16:creationId xmlns:a16="http://schemas.microsoft.com/office/drawing/2014/main" id="{001C0630-B35A-FFA3-0098-4D1ACE31A9E0}"/>
              </a:ext>
            </a:extLst>
          </p:cNvPr>
          <p:cNvSpPr txBox="1"/>
          <p:nvPr/>
        </p:nvSpPr>
        <p:spPr>
          <a:xfrm>
            <a:off x="228241" y="25794"/>
            <a:ext cx="9111701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" sz="2100" dirty="0">
                <a:solidFill>
                  <a:srgbClr val="00949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Drought in Amazonia in El Nino and non </a:t>
            </a:r>
            <a:r>
              <a:rPr lang="en" sz="2100">
                <a:solidFill>
                  <a:srgbClr val="00949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El Niño years</a:t>
            </a:r>
            <a:endParaRPr sz="2100" i="1" dirty="0">
              <a:solidFill>
                <a:srgbClr val="F1C23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" name="Imagem 1" descr="Uma imagem contendo Diagrama&#10;&#10;Descrição gerada automaticamente">
            <a:extLst>
              <a:ext uri="{FF2B5EF4-FFF2-40B4-BE49-F238E27FC236}">
                <a16:creationId xmlns:a16="http://schemas.microsoft.com/office/drawing/2014/main" id="{B1B0315F-6568-3B32-B11B-BFB083371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78" y="435624"/>
            <a:ext cx="8049529" cy="639658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C77BD67-1D47-290D-1325-5C62973A497A}"/>
              </a:ext>
            </a:extLst>
          </p:cNvPr>
          <p:cNvSpPr txBox="1"/>
          <p:nvPr/>
        </p:nvSpPr>
        <p:spPr>
          <a:xfrm>
            <a:off x="228241" y="8599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2005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C6F7E4-77B7-E747-F4D8-D0F842982022}"/>
              </a:ext>
            </a:extLst>
          </p:cNvPr>
          <p:cNvSpPr txBox="1"/>
          <p:nvPr/>
        </p:nvSpPr>
        <p:spPr>
          <a:xfrm>
            <a:off x="228237" y="186145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2010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AAE1671-7058-D2B0-AEB3-A5EC25299B3B}"/>
              </a:ext>
            </a:extLst>
          </p:cNvPr>
          <p:cNvSpPr txBox="1"/>
          <p:nvPr/>
        </p:nvSpPr>
        <p:spPr>
          <a:xfrm>
            <a:off x="260133" y="288432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2016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CAE7197-88DE-0A31-5CC4-0486B280998B}"/>
              </a:ext>
            </a:extLst>
          </p:cNvPr>
          <p:cNvSpPr txBox="1"/>
          <p:nvPr/>
        </p:nvSpPr>
        <p:spPr>
          <a:xfrm>
            <a:off x="174486" y="390718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2023-24</a:t>
            </a:r>
          </a:p>
        </p:txBody>
      </p:sp>
    </p:spTree>
    <p:extLst>
      <p:ext uri="{BB962C8B-B14F-4D97-AF65-F5344CB8AC3E}">
        <p14:creationId xmlns:p14="http://schemas.microsoft.com/office/powerpoint/2010/main" val="1786195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49548-387B-FFB8-163E-6560D9D6F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0;p1">
            <a:extLst>
              <a:ext uri="{FF2B5EF4-FFF2-40B4-BE49-F238E27FC236}">
                <a16:creationId xmlns:a16="http://schemas.microsoft.com/office/drawing/2014/main" id="{B87D9FEA-AA19-FBE4-AD37-E78CFA3CBB11}"/>
              </a:ext>
            </a:extLst>
          </p:cNvPr>
          <p:cNvSpPr txBox="1"/>
          <p:nvPr/>
        </p:nvSpPr>
        <p:spPr>
          <a:xfrm>
            <a:off x="239127" y="210851"/>
            <a:ext cx="9111701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" sz="2100" dirty="0">
                <a:solidFill>
                  <a:srgbClr val="00949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Drought in Amazonia 2023-2024: rainfall anomalies </a:t>
            </a:r>
            <a:endParaRPr sz="2100" i="1" dirty="0">
              <a:solidFill>
                <a:srgbClr val="F1C23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A7639A4-007E-0A0C-0AF3-336329F49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00" y="892628"/>
            <a:ext cx="8949400" cy="540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6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3D3AF-E93C-43C1-BAFE-CC42EA9C0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0;p1">
            <a:extLst>
              <a:ext uri="{FF2B5EF4-FFF2-40B4-BE49-F238E27FC236}">
                <a16:creationId xmlns:a16="http://schemas.microsoft.com/office/drawing/2014/main" id="{6F47CFE3-1FFF-A338-A8BB-AACED99FB4A3}"/>
              </a:ext>
            </a:extLst>
          </p:cNvPr>
          <p:cNvSpPr txBox="1"/>
          <p:nvPr/>
        </p:nvSpPr>
        <p:spPr>
          <a:xfrm>
            <a:off x="239127" y="210851"/>
            <a:ext cx="9111701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" sz="2100" dirty="0">
                <a:solidFill>
                  <a:srgbClr val="00949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Drought in Amazonia 2023-2024: Air temperature anomalies </a:t>
            </a:r>
            <a:endParaRPr sz="2100" i="1" dirty="0">
              <a:solidFill>
                <a:srgbClr val="F1C23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DF5A897-FA17-AEA0-CD1F-CD7391087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25" y="1059643"/>
            <a:ext cx="8799549" cy="507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21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CCE2F-66E0-F2A1-0B74-96BC0E545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0;p1">
            <a:extLst>
              <a:ext uri="{FF2B5EF4-FFF2-40B4-BE49-F238E27FC236}">
                <a16:creationId xmlns:a16="http://schemas.microsoft.com/office/drawing/2014/main" id="{0FEB06EA-C680-2E5D-6865-43C40B086449}"/>
              </a:ext>
            </a:extLst>
          </p:cNvPr>
          <p:cNvSpPr txBox="1"/>
          <p:nvPr/>
        </p:nvSpPr>
        <p:spPr>
          <a:xfrm>
            <a:off x="239127" y="210851"/>
            <a:ext cx="9111701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" sz="2100" dirty="0">
                <a:solidFill>
                  <a:srgbClr val="00949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Drought in Amazonia 2023-2024: TWS anomalies </a:t>
            </a:r>
            <a:endParaRPr sz="2100" i="1" dirty="0">
              <a:solidFill>
                <a:srgbClr val="F1C23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" name="Imagem 1" descr="Diagrama, Mapa&#10;&#10;Descrição gerada automaticamente">
            <a:extLst>
              <a:ext uri="{FF2B5EF4-FFF2-40B4-BE49-F238E27FC236}">
                <a16:creationId xmlns:a16="http://schemas.microsoft.com/office/drawing/2014/main" id="{8D16D96D-5F00-3B6E-7534-6A49511CC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58" y="827314"/>
            <a:ext cx="8475091" cy="56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35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FE17-93AA-956D-B6DD-1882B5435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0;p1">
            <a:extLst>
              <a:ext uri="{FF2B5EF4-FFF2-40B4-BE49-F238E27FC236}">
                <a16:creationId xmlns:a16="http://schemas.microsoft.com/office/drawing/2014/main" id="{1ED64FB3-FCBF-965B-BEDD-354A896589B6}"/>
              </a:ext>
            </a:extLst>
          </p:cNvPr>
          <p:cNvSpPr txBox="1"/>
          <p:nvPr/>
        </p:nvSpPr>
        <p:spPr>
          <a:xfrm>
            <a:off x="239128" y="210851"/>
            <a:ext cx="84861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" sz="2100" dirty="0">
                <a:solidFill>
                  <a:srgbClr val="00949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Drought in Amazonia in 2023-2024: Integrated Drought Index </a:t>
            </a:r>
            <a:endParaRPr sz="2100" i="1" dirty="0">
              <a:solidFill>
                <a:srgbClr val="F1C23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" name="Imagem 1" descr="Mapa&#10;&#10;Descrição gerada automaticamente">
            <a:extLst>
              <a:ext uri="{FF2B5EF4-FFF2-40B4-BE49-F238E27FC236}">
                <a16:creationId xmlns:a16="http://schemas.microsoft.com/office/drawing/2014/main" id="{01CC178F-4961-2443-08FA-BA85F49EF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4218"/>
            <a:ext cx="9170337" cy="486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71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E7ABE-21ED-1E7F-DFE0-4ED4DD9D3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g29eaa5edf1c_0_98">
            <a:extLst>
              <a:ext uri="{FF2B5EF4-FFF2-40B4-BE49-F238E27FC236}">
                <a16:creationId xmlns:a16="http://schemas.microsoft.com/office/drawing/2014/main" id="{37898DCB-E50D-42A7-6F47-27DAA9A07320}"/>
              </a:ext>
            </a:extLst>
          </p:cNvPr>
          <p:cNvSpPr txBox="1"/>
          <p:nvPr/>
        </p:nvSpPr>
        <p:spPr>
          <a:xfrm>
            <a:off x="76200" y="9360"/>
            <a:ext cx="8891491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" sz="2100" dirty="0">
                <a:solidFill>
                  <a:srgbClr val="00949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Cascading effects of drought in Amazonia</a:t>
            </a:r>
            <a:endParaRPr sz="2100" i="1" dirty="0">
              <a:solidFill>
                <a:srgbClr val="F1C23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ACF2A69-14F4-F481-AE66-374DC6C8C200}"/>
              </a:ext>
            </a:extLst>
          </p:cNvPr>
          <p:cNvSpPr txBox="1"/>
          <p:nvPr/>
        </p:nvSpPr>
        <p:spPr>
          <a:xfrm>
            <a:off x="176309" y="517161"/>
            <a:ext cx="8891491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kern="0" dirty="0" err="1">
                <a:effectLst/>
                <a:latin typeface="Montserrat" pitchFamily="2" charset="77"/>
                <a:ea typeface="Times New Roman" panose="02020603050405020304" pitchFamily="18" charset="0"/>
              </a:rPr>
              <a:t>Droughts</a:t>
            </a:r>
            <a:r>
              <a:rPr lang="pt-BR" sz="1600" b="1" kern="0" dirty="0">
                <a:effectLst/>
                <a:latin typeface="Montserrat" pitchFamily="2" charset="77"/>
                <a:ea typeface="Times New Roman" panose="02020603050405020304" pitchFamily="18" charset="0"/>
              </a:rPr>
              <a:t> in </a:t>
            </a:r>
            <a:r>
              <a:rPr lang="pt-BR" sz="1600" b="1" kern="0" dirty="0" err="1">
                <a:effectLst/>
                <a:latin typeface="Montserrat" pitchFamily="2" charset="77"/>
                <a:ea typeface="Times New Roman" panose="02020603050405020304" pitchFamily="18" charset="0"/>
              </a:rPr>
              <a:t>the</a:t>
            </a:r>
            <a:r>
              <a:rPr lang="pt-BR" sz="1600" b="1" kern="0" dirty="0">
                <a:effectLst/>
                <a:latin typeface="Montserrat" pitchFamily="2" charset="77"/>
                <a:ea typeface="Times New Roman" panose="02020603050405020304" pitchFamily="18" charset="0"/>
              </a:rPr>
              <a:t> </a:t>
            </a:r>
            <a:r>
              <a:rPr lang="pt-BR" sz="1600" b="1" kern="0" dirty="0" err="1">
                <a:effectLst/>
                <a:latin typeface="Montserrat" pitchFamily="2" charset="77"/>
                <a:ea typeface="Times New Roman" panose="02020603050405020304" pitchFamily="18" charset="0"/>
              </a:rPr>
              <a:t>Amazon</a:t>
            </a:r>
            <a:r>
              <a:rPr lang="pt-BR" sz="1600" b="1" kern="0" dirty="0">
                <a:effectLst/>
                <a:latin typeface="Montserrat" pitchFamily="2" charset="77"/>
                <a:ea typeface="Times New Roman" panose="02020603050405020304" pitchFamily="18" charset="0"/>
              </a:rPr>
              <a:t> are </a:t>
            </a:r>
            <a:r>
              <a:rPr lang="pt-BR" sz="1600" b="1" kern="0" dirty="0" err="1">
                <a:effectLst/>
                <a:latin typeface="Montserrat" pitchFamily="2" charset="77"/>
                <a:ea typeface="Times New Roman" panose="02020603050405020304" pitchFamily="18" charset="0"/>
              </a:rPr>
              <a:t>not</a:t>
            </a:r>
            <a:r>
              <a:rPr lang="pt-BR" sz="1600" b="1" kern="0" dirty="0">
                <a:effectLst/>
                <a:latin typeface="Montserrat" pitchFamily="2" charset="77"/>
                <a:ea typeface="Times New Roman" panose="02020603050405020304" pitchFamily="18" charset="0"/>
              </a:rPr>
              <a:t> </a:t>
            </a:r>
            <a:r>
              <a:rPr lang="pt-BR" sz="1600" b="1" kern="0" dirty="0" err="1">
                <a:effectLst/>
                <a:latin typeface="Montserrat" pitchFamily="2" charset="77"/>
                <a:ea typeface="Times New Roman" panose="02020603050405020304" pitchFamily="18" charset="0"/>
              </a:rPr>
              <a:t>isolated</a:t>
            </a:r>
            <a:r>
              <a:rPr lang="pt-BR" sz="1600" b="1" kern="0" dirty="0">
                <a:effectLst/>
                <a:latin typeface="Montserrat" pitchFamily="2" charset="77"/>
                <a:ea typeface="Times New Roman" panose="02020603050405020304" pitchFamily="18" charset="0"/>
              </a:rPr>
              <a:t> </a:t>
            </a:r>
            <a:r>
              <a:rPr lang="pt-BR" sz="1600" b="1" kern="0" dirty="0" err="1">
                <a:effectLst/>
                <a:latin typeface="Montserrat" pitchFamily="2" charset="77"/>
                <a:ea typeface="Times New Roman" panose="02020603050405020304" pitchFamily="18" charset="0"/>
              </a:rPr>
              <a:t>events</a:t>
            </a:r>
            <a:r>
              <a:rPr lang="pt-BR" sz="1600" kern="0" dirty="0">
                <a:effectLst/>
                <a:latin typeface="Montserrat" pitchFamily="2" charset="77"/>
                <a:ea typeface="Times New Roman" panose="02020603050405020304" pitchFamily="18" charset="0"/>
              </a:rPr>
              <a:t>. They trigger a </a:t>
            </a:r>
            <a:r>
              <a:rPr lang="pt-BR" sz="1600" kern="0" dirty="0" err="1">
                <a:effectLst/>
                <a:latin typeface="Montserrat" pitchFamily="2" charset="77"/>
                <a:ea typeface="Times New Roman" panose="02020603050405020304" pitchFamily="18" charset="0"/>
              </a:rPr>
              <a:t>cascade</a:t>
            </a:r>
            <a:r>
              <a:rPr lang="pt-BR" sz="1600" kern="0" dirty="0">
                <a:effectLst/>
                <a:latin typeface="Montserrat" pitchFamily="2" charset="77"/>
                <a:ea typeface="Times New Roman" panose="02020603050405020304" pitchFamily="18" charset="0"/>
              </a:rPr>
              <a:t> </a:t>
            </a:r>
            <a:r>
              <a:rPr lang="pt-BR" sz="1600" kern="0" dirty="0" err="1">
                <a:effectLst/>
                <a:latin typeface="Montserrat" pitchFamily="2" charset="77"/>
                <a:ea typeface="Times New Roman" panose="02020603050405020304" pitchFamily="18" charset="0"/>
              </a:rPr>
              <a:t>of</a:t>
            </a:r>
            <a:r>
              <a:rPr lang="pt-BR" sz="1600" kern="0" dirty="0">
                <a:effectLst/>
                <a:latin typeface="Montserrat" pitchFamily="2" charset="77"/>
                <a:ea typeface="Times New Roman" panose="02020603050405020304" pitchFamily="18" charset="0"/>
              </a:rPr>
              <a:t> </a:t>
            </a:r>
            <a:r>
              <a:rPr lang="pt-BR" sz="1600" kern="0" dirty="0" err="1">
                <a:effectLst/>
                <a:latin typeface="Montserrat" pitchFamily="2" charset="77"/>
                <a:ea typeface="Times New Roman" panose="02020603050405020304" pitchFamily="18" charset="0"/>
              </a:rPr>
              <a:t>interconnected</a:t>
            </a:r>
            <a:r>
              <a:rPr lang="pt-BR" sz="1600" kern="0" dirty="0">
                <a:effectLst/>
                <a:latin typeface="Montserrat" pitchFamily="2" charset="77"/>
                <a:ea typeface="Times New Roman" panose="02020603050405020304" pitchFamily="18" charset="0"/>
              </a:rPr>
              <a:t> </a:t>
            </a:r>
            <a:r>
              <a:rPr lang="pt-BR" sz="1600" kern="0" dirty="0" err="1">
                <a:effectLst/>
                <a:latin typeface="Montserrat" pitchFamily="2" charset="77"/>
                <a:ea typeface="Times New Roman" panose="02020603050405020304" pitchFamily="18" charset="0"/>
              </a:rPr>
              <a:t>environmental</a:t>
            </a:r>
            <a:r>
              <a:rPr lang="pt-BR" sz="1600" dirty="0">
                <a:effectLst/>
                <a:latin typeface="Montserrat" pitchFamily="2" charset="77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 err="1">
                <a:latin typeface="Montserrat" pitchFamily="2" charset="77"/>
              </a:rPr>
              <a:t>Drought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reduces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soil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moisture</a:t>
            </a:r>
            <a:r>
              <a:rPr lang="pt-BR" sz="1600" b="1" dirty="0">
                <a:latin typeface="Montserrat" pitchFamily="2" charset="77"/>
              </a:rPr>
              <a:t>, </a:t>
            </a:r>
            <a:r>
              <a:rPr lang="pt-BR" sz="1600" dirty="0" err="1">
                <a:latin typeface="Montserrat" pitchFamily="2" charset="77"/>
              </a:rPr>
              <a:t>causing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hydraulic</a:t>
            </a:r>
            <a:r>
              <a:rPr lang="pt-BR" sz="1600" dirty="0">
                <a:latin typeface="Montserrat" pitchFamily="2" charset="77"/>
              </a:rPr>
              <a:t> stress in </a:t>
            </a:r>
            <a:r>
              <a:rPr lang="pt-BR" sz="1600" dirty="0" err="1">
                <a:latin typeface="Montserrat" pitchFamily="2" charset="77"/>
              </a:rPr>
              <a:t>trees</a:t>
            </a:r>
            <a:r>
              <a:rPr lang="pt-BR" sz="1600" dirty="0">
                <a:latin typeface="Montserrat" pitchFamily="2" charset="77"/>
              </a:rPr>
              <a:t>. Large </a:t>
            </a:r>
            <a:r>
              <a:rPr lang="pt-BR" sz="1600" dirty="0" err="1">
                <a:latin typeface="Montserrat" pitchFamily="2" charset="77"/>
              </a:rPr>
              <a:t>trees</a:t>
            </a:r>
            <a:r>
              <a:rPr lang="pt-BR" sz="1600" dirty="0">
                <a:latin typeface="Montserrat" pitchFamily="2" charset="77"/>
              </a:rPr>
              <a:t> are </a:t>
            </a:r>
            <a:r>
              <a:rPr lang="pt-BR" sz="1600" dirty="0" err="1">
                <a:latin typeface="Montserrat" pitchFamily="2" charset="77"/>
              </a:rPr>
              <a:t>particularly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vulnerable</a:t>
            </a:r>
            <a:r>
              <a:rPr lang="pt-BR" sz="1600" dirty="0">
                <a:latin typeface="Montserrat" pitchFamily="2" charset="77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 err="1">
                <a:latin typeface="Montserrat" pitchFamily="2" charset="77"/>
              </a:rPr>
              <a:t>Drought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dries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vegetation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and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leaf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litter</a:t>
            </a:r>
            <a:r>
              <a:rPr lang="pt-BR" sz="1600" b="1" dirty="0">
                <a:latin typeface="Montserrat" pitchFamily="2" charset="77"/>
              </a:rPr>
              <a:t>, </a:t>
            </a:r>
            <a:r>
              <a:rPr lang="pt-BR" sz="1600" b="1" dirty="0" err="1">
                <a:latin typeface="Montserrat" pitchFamily="2" charset="77"/>
              </a:rPr>
              <a:t>increasing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fire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susceptibility</a:t>
            </a:r>
            <a:r>
              <a:rPr lang="pt-BR" sz="1600" dirty="0">
                <a:latin typeface="Montserrat" pitchFamily="2" charset="77"/>
              </a:rPr>
              <a:t>. Fire-</a:t>
            </a:r>
            <a:r>
              <a:rPr lang="pt-BR" sz="1600" dirty="0" err="1">
                <a:latin typeface="Montserrat" pitchFamily="2" charset="77"/>
              </a:rPr>
              <a:t>damaged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forests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become</a:t>
            </a:r>
            <a:r>
              <a:rPr lang="pt-BR" sz="1600" dirty="0">
                <a:latin typeface="Montserrat" pitchFamily="2" charset="77"/>
              </a:rPr>
              <a:t> more </a:t>
            </a:r>
            <a:r>
              <a:rPr lang="pt-BR" sz="1600" dirty="0" err="1">
                <a:latin typeface="Montserrat" pitchFamily="2" charset="77"/>
              </a:rPr>
              <a:t>vulnerable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to</a:t>
            </a:r>
            <a:r>
              <a:rPr lang="pt-BR" sz="1600" dirty="0">
                <a:latin typeface="Montserrat" pitchFamily="2" charset="77"/>
              </a:rPr>
              <a:t> future </a:t>
            </a:r>
            <a:r>
              <a:rPr lang="pt-BR" sz="1600" dirty="0" err="1">
                <a:latin typeface="Montserrat" pitchFamily="2" charset="77"/>
              </a:rPr>
              <a:t>droughts</a:t>
            </a:r>
            <a:r>
              <a:rPr lang="pt-BR" sz="1600" dirty="0">
                <a:latin typeface="Montserrat" pitchFamily="2" charset="77"/>
              </a:rPr>
              <a:t>, </a:t>
            </a:r>
            <a:r>
              <a:rPr lang="pt-BR" sz="1600" dirty="0" err="1">
                <a:latin typeface="Montserrat" pitchFamily="2" charset="77"/>
              </a:rPr>
              <a:t>creating</a:t>
            </a:r>
            <a:r>
              <a:rPr lang="pt-BR" sz="1600" dirty="0">
                <a:latin typeface="Montserrat" pitchFamily="2" charset="77"/>
              </a:rPr>
              <a:t> a positive feedback loop.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 err="1">
                <a:latin typeface="Montserrat" pitchFamily="2" charset="77"/>
              </a:rPr>
              <a:t>During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severe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droughts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photosynthesis</a:t>
            </a:r>
            <a:r>
              <a:rPr lang="pt-BR" sz="1600" b="1" dirty="0">
                <a:latin typeface="Montserrat" pitchFamily="2" charset="77"/>
              </a:rPr>
              <a:t> declines, </a:t>
            </a:r>
            <a:r>
              <a:rPr lang="pt-BR" sz="1600" b="1" dirty="0" err="1">
                <a:latin typeface="Montserrat" pitchFamily="2" charset="77"/>
              </a:rPr>
              <a:t>tree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mortality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increases</a:t>
            </a:r>
            <a:r>
              <a:rPr lang="pt-BR" sz="1600" b="1" dirty="0">
                <a:latin typeface="Montserrat" pitchFamily="2" charset="77"/>
              </a:rPr>
              <a:t>, </a:t>
            </a:r>
            <a:r>
              <a:rPr lang="pt-BR" sz="1600" b="1" dirty="0" err="1">
                <a:latin typeface="Montserrat" pitchFamily="2" charset="77"/>
              </a:rPr>
              <a:t>fire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emissions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rise</a:t>
            </a:r>
            <a:r>
              <a:rPr lang="pt-BR" sz="1600" b="1" dirty="0">
                <a:latin typeface="Montserrat" pitchFamily="2" charset="77"/>
              </a:rPr>
              <a:t>, </a:t>
            </a:r>
            <a:r>
              <a:rPr lang="pt-BR" sz="1600" b="1" dirty="0" err="1">
                <a:latin typeface="Montserrat" pitchFamily="2" charset="77"/>
              </a:rPr>
              <a:t>carbon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uptake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decreases</a:t>
            </a:r>
            <a:r>
              <a:rPr lang="pt-BR" sz="1600" dirty="0">
                <a:latin typeface="Montserrat" pitchFamily="2" charset="77"/>
              </a:rPr>
              <a:t>. </a:t>
            </a:r>
            <a:r>
              <a:rPr lang="pt-BR" sz="1600" dirty="0" err="1">
                <a:latin typeface="Montserrat" pitchFamily="2" charset="77"/>
              </a:rPr>
              <a:t>This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can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transform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portions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of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the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Amazon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from</a:t>
            </a:r>
            <a:r>
              <a:rPr lang="pt-BR" sz="1600" dirty="0">
                <a:latin typeface="Montserrat" pitchFamily="2" charset="77"/>
              </a:rPr>
              <a:t> a net </a:t>
            </a:r>
            <a:r>
              <a:rPr lang="pt-BR" sz="1600" dirty="0" err="1">
                <a:latin typeface="Montserrat" pitchFamily="2" charset="77"/>
              </a:rPr>
              <a:t>carbon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sink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into</a:t>
            </a:r>
            <a:r>
              <a:rPr lang="pt-BR" sz="1600" dirty="0">
                <a:latin typeface="Montserrat" pitchFamily="2" charset="77"/>
              </a:rPr>
              <a:t> a net </a:t>
            </a:r>
            <a:r>
              <a:rPr lang="pt-BR" sz="1600" dirty="0" err="1">
                <a:latin typeface="Montserrat" pitchFamily="2" charset="77"/>
              </a:rPr>
              <a:t>carbon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source</a:t>
            </a:r>
            <a:r>
              <a:rPr lang="pt-BR" sz="1600" dirty="0">
                <a:latin typeface="Montserrat" pitchFamily="2" charset="77"/>
              </a:rPr>
              <a:t>, </a:t>
            </a:r>
            <a:r>
              <a:rPr lang="pt-BR" sz="1600" dirty="0" err="1">
                <a:latin typeface="Montserrat" pitchFamily="2" charset="77"/>
              </a:rPr>
              <a:t>amplifying</a:t>
            </a:r>
            <a:r>
              <a:rPr lang="pt-BR" sz="1600" dirty="0">
                <a:latin typeface="Montserrat" pitchFamily="2" charset="77"/>
              </a:rPr>
              <a:t> global </a:t>
            </a:r>
            <a:r>
              <a:rPr lang="pt-BR" sz="1600" dirty="0" err="1">
                <a:latin typeface="Montserrat" pitchFamily="2" charset="77"/>
              </a:rPr>
              <a:t>warming</a:t>
            </a:r>
            <a:r>
              <a:rPr lang="pt-BR" sz="1600" dirty="0">
                <a:latin typeface="Montserrat" pitchFamily="2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latin typeface="Montserrat" pitchFamily="2" charset="77"/>
              </a:rPr>
              <a:t>Major </a:t>
            </a:r>
            <a:r>
              <a:rPr lang="pt-BR" sz="1600" b="1" dirty="0" err="1">
                <a:latin typeface="Montserrat" pitchFamily="2" charset="77"/>
              </a:rPr>
              <a:t>rivers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experience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historically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low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water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levels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during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drought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years</a:t>
            </a:r>
            <a:r>
              <a:rPr lang="pt-BR" sz="1600" b="1" dirty="0">
                <a:latin typeface="Montserrat" pitchFamily="2" charset="77"/>
              </a:rPr>
              <a:t>, </a:t>
            </a:r>
            <a:r>
              <a:rPr lang="pt-BR" sz="1600" b="1" dirty="0" err="1">
                <a:latin typeface="Montserrat" pitchFamily="2" charset="77"/>
              </a:rPr>
              <a:t>and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many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communities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depend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on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rivers</a:t>
            </a:r>
            <a:r>
              <a:rPr lang="pt-BR" sz="1600" b="1" dirty="0">
                <a:latin typeface="Montserrat" pitchFamily="2" charset="77"/>
              </a:rPr>
              <a:t> for </a:t>
            </a:r>
            <a:r>
              <a:rPr lang="pt-BR" sz="1600" b="1" dirty="0" err="1">
                <a:latin typeface="Montserrat" pitchFamily="2" charset="77"/>
              </a:rPr>
              <a:t>mobility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and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economic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activities</a:t>
            </a:r>
            <a:r>
              <a:rPr lang="pt-BR" sz="1600" b="1" dirty="0">
                <a:latin typeface="Montserrat" pitchFamily="2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 err="1">
                <a:latin typeface="Montserrat" pitchFamily="2" charset="77"/>
              </a:rPr>
              <a:t>Amazon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floodplains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and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wetlands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there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is</a:t>
            </a:r>
            <a:r>
              <a:rPr lang="pt-BR" sz="1600" b="1" dirty="0">
                <a:latin typeface="Montserrat" pitchFamily="2" charset="77"/>
              </a:rPr>
              <a:t> a </a:t>
            </a:r>
            <a:r>
              <a:rPr lang="pt-BR" sz="1600" b="1" dirty="0" err="1">
                <a:latin typeface="Montserrat" pitchFamily="2" charset="77"/>
              </a:rPr>
              <a:t>lose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aquatic</a:t>
            </a:r>
            <a:r>
              <a:rPr lang="pt-BR" sz="1600" b="1" dirty="0">
                <a:latin typeface="Montserrat" pitchFamily="2" charset="77"/>
              </a:rPr>
              <a:t> habitat, </a:t>
            </a:r>
            <a:r>
              <a:rPr lang="pt-BR" sz="1600" b="1" dirty="0" err="1">
                <a:latin typeface="Montserrat" pitchFamily="2" charset="77"/>
              </a:rPr>
              <a:t>experience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reduced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nutrient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cycling</a:t>
            </a:r>
            <a:r>
              <a:rPr lang="pt-BR" sz="1600" dirty="0">
                <a:latin typeface="Montserrat" pitchFamily="2" charset="77"/>
              </a:rPr>
              <a:t>, </a:t>
            </a:r>
            <a:r>
              <a:rPr lang="pt-BR" sz="1600" dirty="0" err="1">
                <a:latin typeface="Montserrat" pitchFamily="2" charset="77"/>
              </a:rPr>
              <a:t>and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fish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spawning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areas</a:t>
            </a:r>
            <a:r>
              <a:rPr lang="pt-BR" sz="1600" dirty="0">
                <a:latin typeface="Montserrat" pitchFamily="2" charset="77"/>
              </a:rPr>
              <a:t> are </a:t>
            </a:r>
            <a:r>
              <a:rPr lang="pt-BR" sz="1600" dirty="0" err="1">
                <a:latin typeface="Montserrat" pitchFamily="2" charset="77"/>
              </a:rPr>
              <a:t>particularly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affected</a:t>
            </a:r>
            <a:r>
              <a:rPr lang="pt-BR" sz="1600" dirty="0">
                <a:latin typeface="Montserrat" pitchFamily="2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latin typeface="Montserrat" pitchFamily="2" charset="77"/>
              </a:rPr>
              <a:t>The 2023 </a:t>
            </a:r>
            <a:r>
              <a:rPr lang="pt-BR" sz="1600" b="1" dirty="0" err="1">
                <a:latin typeface="Montserrat" pitchFamily="2" charset="77"/>
              </a:rPr>
              <a:t>drought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caused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unprecedented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mortality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of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river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dolphins</a:t>
            </a:r>
            <a:r>
              <a:rPr lang="pt-BR" sz="1600" b="1" dirty="0">
                <a:latin typeface="Montserrat" pitchFamily="2" charset="77"/>
              </a:rPr>
              <a:t> in </a:t>
            </a:r>
            <a:r>
              <a:rPr lang="pt-BR" sz="1600" b="1" dirty="0" err="1">
                <a:latin typeface="Montserrat" pitchFamily="2" charset="77"/>
              </a:rPr>
              <a:t>parts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of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the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Amazon</a:t>
            </a:r>
            <a:r>
              <a:rPr lang="pt-BR" sz="1600" b="1" dirty="0">
                <a:latin typeface="Montserrat" pitchFamily="2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latin typeface="Montserrat" pitchFamily="2" charset="77"/>
              </a:rPr>
              <a:t>The </a:t>
            </a:r>
            <a:r>
              <a:rPr lang="pt-BR" sz="1600" b="1" dirty="0" err="1">
                <a:latin typeface="Montserrat" pitchFamily="2" charset="77"/>
              </a:rPr>
              <a:t>Amazon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recycles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moisture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through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evapotranspiration</a:t>
            </a:r>
            <a:r>
              <a:rPr lang="pt-BR" sz="1600" b="1" dirty="0">
                <a:latin typeface="Montserrat" pitchFamily="2" charset="77"/>
              </a:rPr>
              <a:t>, </a:t>
            </a:r>
            <a:r>
              <a:rPr lang="pt-BR" sz="1600" b="1" dirty="0" err="1">
                <a:latin typeface="Montserrat" pitchFamily="2" charset="77"/>
              </a:rPr>
              <a:t>and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under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drought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less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evaporation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occurs</a:t>
            </a:r>
            <a:r>
              <a:rPr lang="pt-BR" sz="1600" b="1" dirty="0">
                <a:latin typeface="Montserrat" pitchFamily="2" charset="77"/>
              </a:rPr>
              <a:t>, </a:t>
            </a:r>
            <a:r>
              <a:rPr lang="pt-BR" sz="1600" dirty="0" err="1">
                <a:latin typeface="Montserrat" pitchFamily="2" charset="77"/>
              </a:rPr>
              <a:t>atmospheric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moisture</a:t>
            </a:r>
            <a:r>
              <a:rPr lang="pt-BR" sz="1600" dirty="0">
                <a:latin typeface="Montserrat" pitchFamily="2" charset="77"/>
              </a:rPr>
              <a:t> declines, </a:t>
            </a:r>
            <a:r>
              <a:rPr lang="pt-BR" sz="1600" dirty="0" err="1">
                <a:latin typeface="Montserrat" pitchFamily="2" charset="77"/>
              </a:rPr>
              <a:t>rainfall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decreases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further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and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this</a:t>
            </a:r>
            <a:r>
              <a:rPr lang="pt-BR" sz="1600" dirty="0">
                <a:latin typeface="Montserrat" pitchFamily="2" charset="77"/>
              </a:rPr>
              <a:t> feedback </a:t>
            </a:r>
            <a:r>
              <a:rPr lang="pt-BR" sz="1600" dirty="0" err="1">
                <a:latin typeface="Montserrat" pitchFamily="2" charset="77"/>
              </a:rPr>
              <a:t>can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intensify</a:t>
            </a:r>
            <a:r>
              <a:rPr lang="pt-BR" sz="1600" dirty="0">
                <a:latin typeface="Montserrat" pitchFamily="2" charset="77"/>
              </a:rPr>
              <a:t> regional </a:t>
            </a:r>
            <a:r>
              <a:rPr lang="pt-BR" sz="1600" dirty="0" err="1">
                <a:latin typeface="Montserrat" pitchFamily="2" charset="77"/>
              </a:rPr>
              <a:t>drying</a:t>
            </a:r>
            <a:r>
              <a:rPr lang="pt-BR" sz="1600" dirty="0">
                <a:latin typeface="Montserrat" pitchFamily="2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latin typeface="Montserrat" pitchFamily="2" charset="77"/>
              </a:rPr>
              <a:t>The </a:t>
            </a:r>
            <a:r>
              <a:rPr lang="pt-BR" sz="1600" b="1" dirty="0" err="1">
                <a:latin typeface="Montserrat" pitchFamily="2" charset="77"/>
              </a:rPr>
              <a:t>Amazon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contributes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moisture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transport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across</a:t>
            </a:r>
            <a:r>
              <a:rPr lang="pt-BR" sz="1600" b="1" dirty="0">
                <a:latin typeface="Montserrat" pitchFamily="2" charset="77"/>
              </a:rPr>
              <a:t> South </a:t>
            </a:r>
            <a:r>
              <a:rPr lang="pt-BR" sz="1600" b="1" dirty="0" err="1">
                <a:latin typeface="Montserrat" pitchFamily="2" charset="77"/>
              </a:rPr>
              <a:t>America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through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atmospheric</a:t>
            </a:r>
            <a:r>
              <a:rPr lang="pt-BR" sz="1600" dirty="0">
                <a:latin typeface="Montserrat" pitchFamily="2" charset="77"/>
              </a:rPr>
              <a:t> </a:t>
            </a:r>
            <a:r>
              <a:rPr lang="pt-BR" sz="1600" dirty="0" err="1">
                <a:latin typeface="Montserrat" pitchFamily="2" charset="77"/>
              </a:rPr>
              <a:t>circulation</a:t>
            </a:r>
            <a:r>
              <a:rPr lang="pt-BR" sz="1600" dirty="0">
                <a:latin typeface="Montserrat" pitchFamily="2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 err="1">
                <a:latin typeface="Montserrat" pitchFamily="2" charset="77"/>
              </a:rPr>
              <a:t>Hydropower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generation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may</a:t>
            </a:r>
            <a:r>
              <a:rPr lang="pt-BR" sz="1600" b="1" dirty="0">
                <a:latin typeface="Montserrat" pitchFamily="2" charset="77"/>
              </a:rPr>
              <a:t> decline, River </a:t>
            </a:r>
            <a:r>
              <a:rPr lang="pt-BR" sz="1600" b="1" dirty="0" err="1">
                <a:latin typeface="Montserrat" pitchFamily="2" charset="77"/>
              </a:rPr>
              <a:t>transport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affected</a:t>
            </a:r>
            <a:r>
              <a:rPr lang="pt-BR" sz="1600" b="1" dirty="0">
                <a:latin typeface="Montserrat" pitchFamily="2" charset="77"/>
              </a:rPr>
              <a:t>, major </a:t>
            </a:r>
            <a:r>
              <a:rPr lang="pt-BR" sz="1600" b="1" dirty="0" err="1">
                <a:latin typeface="Montserrat" pitchFamily="2" charset="77"/>
              </a:rPr>
              <a:t>impacts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on</a:t>
            </a:r>
            <a:r>
              <a:rPr lang="pt-BR" sz="1600" b="1" dirty="0">
                <a:latin typeface="Montserrat" pitchFamily="2" charset="77"/>
              </a:rPr>
              <a:t> continental </a:t>
            </a:r>
            <a:r>
              <a:rPr lang="pt-BR" sz="1600" b="1" dirty="0" err="1">
                <a:latin typeface="Montserrat" pitchFamily="2" charset="77"/>
              </a:rPr>
              <a:t>climate</a:t>
            </a:r>
            <a:r>
              <a:rPr lang="pt-BR" sz="1600" b="1" dirty="0">
                <a:latin typeface="Montserrat" pitchFamily="2" charset="77"/>
              </a:rPr>
              <a:t> </a:t>
            </a:r>
            <a:r>
              <a:rPr lang="pt-BR" sz="1600" b="1" dirty="0" err="1">
                <a:latin typeface="Montserrat" pitchFamily="2" charset="77"/>
              </a:rPr>
              <a:t>regulation</a:t>
            </a:r>
            <a:r>
              <a:rPr lang="pt-BR" sz="1600" b="1" dirty="0">
                <a:latin typeface="Montserrat" pitchFamily="2" charset="77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2549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6E85B-6CE0-4D87-E2EE-A2A274F6B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6F7E0A4-57A5-A902-7685-13884F3B402F}"/>
              </a:ext>
            </a:extLst>
          </p:cNvPr>
          <p:cNvSpPr txBox="1"/>
          <p:nvPr/>
        </p:nvSpPr>
        <p:spPr>
          <a:xfrm>
            <a:off x="6775937" y="6335053"/>
            <a:ext cx="21564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b="1" dirty="0"/>
              <a:t>Marengo et al  (2024, 2025)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D224A7C-7EF5-3844-7469-416AFAEB9D1E}"/>
              </a:ext>
            </a:extLst>
          </p:cNvPr>
          <p:cNvSpPr txBox="1"/>
          <p:nvPr/>
        </p:nvSpPr>
        <p:spPr>
          <a:xfrm>
            <a:off x="6106886" y="571208"/>
            <a:ext cx="3037114" cy="5147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pt-BR" sz="1350" dirty="0">
                <a:latin typeface="Montserrat" pitchFamily="2" charset="77"/>
              </a:rPr>
            </a:br>
            <a:r>
              <a:rPr lang="pt-BR" sz="1500" dirty="0">
                <a:latin typeface="Montserrat" pitchFamily="2" charset="77"/>
              </a:rPr>
              <a:t>The </a:t>
            </a:r>
            <a:r>
              <a:rPr lang="pt-BR" sz="1500" dirty="0" err="1">
                <a:latin typeface="Montserrat" pitchFamily="2" charset="77"/>
              </a:rPr>
              <a:t>Amazon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rainforest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has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faced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years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of</a:t>
            </a:r>
            <a:r>
              <a:rPr lang="pt-BR" sz="1500" dirty="0">
                <a:latin typeface="Montserrat" pitchFamily="2" charset="77"/>
              </a:rPr>
              <a:t> intense </a:t>
            </a:r>
            <a:r>
              <a:rPr lang="pt-BR" sz="1500" dirty="0" err="1">
                <a:latin typeface="Montserrat" pitchFamily="2" charset="77"/>
              </a:rPr>
              <a:t>drought</a:t>
            </a:r>
            <a:r>
              <a:rPr lang="pt-BR" sz="1500" dirty="0">
                <a:latin typeface="Montserrat" pitchFamily="2" charset="77"/>
              </a:rPr>
              <a:t>, </a:t>
            </a:r>
            <a:r>
              <a:rPr lang="pt-BR" sz="1500" b="1" dirty="0" err="1">
                <a:latin typeface="Montserrat" pitchFamily="2" charset="77"/>
              </a:rPr>
              <a:t>warm</a:t>
            </a:r>
            <a:r>
              <a:rPr lang="pt-BR" sz="1500" b="1" dirty="0">
                <a:latin typeface="Montserrat" pitchFamily="2" charset="77"/>
              </a:rPr>
              <a:t> TNA </a:t>
            </a:r>
            <a:r>
              <a:rPr lang="pt-BR" sz="1500" b="1" dirty="0" err="1">
                <a:latin typeface="Montserrat" pitchFamily="2" charset="77"/>
              </a:rPr>
              <a:t>or</a:t>
            </a:r>
            <a:r>
              <a:rPr lang="pt-BR" sz="1500" b="1" dirty="0">
                <a:latin typeface="Montserrat" pitchFamily="2" charset="77"/>
              </a:rPr>
              <a:t> El </a:t>
            </a:r>
            <a:r>
              <a:rPr lang="pt-BR" sz="1500" b="1" dirty="0" err="1">
                <a:latin typeface="Montserrat" pitchFamily="2" charset="77"/>
              </a:rPr>
              <a:t>Niño-induced</a:t>
            </a:r>
            <a:r>
              <a:rPr lang="pt-BR" sz="1500" b="1" dirty="0">
                <a:latin typeface="Montserrat" pitchFamily="2" charset="77"/>
              </a:rPr>
              <a:t> </a:t>
            </a:r>
            <a:r>
              <a:rPr lang="pt-BR" sz="1500" b="1" dirty="0" err="1">
                <a:latin typeface="Montserrat" pitchFamily="2" charset="77"/>
              </a:rPr>
              <a:t>drought</a:t>
            </a:r>
            <a:r>
              <a:rPr lang="pt-BR" sz="1500" b="1" dirty="0">
                <a:latin typeface="Montserrat" pitchFamily="2" charset="77"/>
              </a:rPr>
              <a:t> (2005, 2010, 2015-16, 2023-24) </a:t>
            </a:r>
            <a:r>
              <a:rPr lang="pt-BR" sz="1500" b="1" dirty="0" err="1">
                <a:latin typeface="Montserrat" pitchFamily="2" charset="77"/>
              </a:rPr>
              <a:t>and</a:t>
            </a:r>
            <a:r>
              <a:rPr lang="pt-BR" sz="1500" b="1" dirty="0">
                <a:latin typeface="Montserrat" pitchFamily="2" charset="77"/>
              </a:rPr>
              <a:t> </a:t>
            </a:r>
            <a:r>
              <a:rPr lang="pt-BR" sz="1500" b="1" dirty="0" err="1">
                <a:latin typeface="Montserrat" pitchFamily="2" charset="77"/>
              </a:rPr>
              <a:t>the</a:t>
            </a:r>
            <a:r>
              <a:rPr lang="pt-BR" sz="1500" b="1" dirty="0">
                <a:latin typeface="Montserrat" pitchFamily="2" charset="77"/>
              </a:rPr>
              <a:t> </a:t>
            </a:r>
            <a:r>
              <a:rPr lang="pt-BR" sz="1500" b="1" dirty="0" err="1">
                <a:latin typeface="Montserrat" pitchFamily="2" charset="77"/>
              </a:rPr>
              <a:t>combined</a:t>
            </a:r>
            <a:r>
              <a:rPr lang="pt-BR" sz="1500" b="1" dirty="0">
                <a:latin typeface="Montserrat" pitchFamily="2" charset="77"/>
              </a:rPr>
              <a:t> </a:t>
            </a:r>
            <a:r>
              <a:rPr lang="pt-BR" sz="1500" b="1" dirty="0" err="1">
                <a:latin typeface="Montserrat" pitchFamily="2" charset="77"/>
              </a:rPr>
              <a:t>effects</a:t>
            </a:r>
            <a:r>
              <a:rPr lang="pt-BR" sz="1500" b="1" dirty="0">
                <a:latin typeface="Montserrat" pitchFamily="2" charset="77"/>
              </a:rPr>
              <a:t> </a:t>
            </a:r>
            <a:r>
              <a:rPr lang="pt-BR" sz="1500" b="1" dirty="0" err="1">
                <a:latin typeface="Montserrat" pitchFamily="2" charset="77"/>
              </a:rPr>
              <a:t>of</a:t>
            </a:r>
            <a:r>
              <a:rPr lang="pt-BR" sz="1500" b="1" dirty="0">
                <a:latin typeface="Montserrat" pitchFamily="2" charset="77"/>
              </a:rPr>
              <a:t> </a:t>
            </a:r>
            <a:r>
              <a:rPr lang="pt-BR" sz="1500" b="1" dirty="0" err="1">
                <a:latin typeface="Montserrat" pitchFamily="2" charset="77"/>
              </a:rPr>
              <a:t>deforestation</a:t>
            </a:r>
            <a:r>
              <a:rPr lang="pt-BR" sz="1500" b="1" dirty="0">
                <a:latin typeface="Montserrat" pitchFamily="2" charset="77"/>
              </a:rPr>
              <a:t> </a:t>
            </a:r>
            <a:r>
              <a:rPr lang="pt-BR" sz="1500" b="1" dirty="0" err="1">
                <a:latin typeface="Montserrat" pitchFamily="2" charset="77"/>
              </a:rPr>
              <a:t>and</a:t>
            </a:r>
            <a:r>
              <a:rPr lang="pt-BR" sz="1500" b="1" dirty="0">
                <a:latin typeface="Montserrat" pitchFamily="2" charset="77"/>
              </a:rPr>
              <a:t> </a:t>
            </a:r>
            <a:r>
              <a:rPr lang="pt-BR" sz="1500" b="1" dirty="0" err="1">
                <a:latin typeface="Montserrat" pitchFamily="2" charset="77"/>
              </a:rPr>
              <a:t>climate</a:t>
            </a:r>
            <a:r>
              <a:rPr lang="pt-BR" sz="1500" b="1" dirty="0">
                <a:latin typeface="Montserrat" pitchFamily="2" charset="77"/>
              </a:rPr>
              <a:t> </a:t>
            </a:r>
            <a:r>
              <a:rPr lang="pt-BR" sz="1500" b="1" dirty="0" err="1">
                <a:latin typeface="Montserrat" pitchFamily="2" charset="77"/>
              </a:rPr>
              <a:t>change</a:t>
            </a:r>
            <a:r>
              <a:rPr lang="pt-BR" sz="1500" b="1" dirty="0">
                <a:latin typeface="Montserrat" pitchFamily="2" charset="77"/>
              </a:rPr>
              <a:t> </a:t>
            </a:r>
            <a:r>
              <a:rPr lang="pt-BR" sz="1500" b="1" dirty="0" err="1">
                <a:latin typeface="Montserrat" pitchFamily="2" charset="77"/>
              </a:rPr>
              <a:t>put</a:t>
            </a:r>
            <a:r>
              <a:rPr lang="pt-BR" sz="1500" b="1" dirty="0">
                <a:latin typeface="Montserrat" pitchFamily="2" charset="77"/>
              </a:rPr>
              <a:t> it </a:t>
            </a:r>
            <a:r>
              <a:rPr lang="pt-BR" sz="1500" b="1" dirty="0" err="1">
                <a:latin typeface="Montserrat" pitchFamily="2" charset="77"/>
              </a:rPr>
              <a:t>at</a:t>
            </a:r>
            <a:r>
              <a:rPr lang="pt-BR" sz="1500" b="1" dirty="0">
                <a:latin typeface="Montserrat" pitchFamily="2" charset="77"/>
              </a:rPr>
              <a:t> </a:t>
            </a:r>
            <a:r>
              <a:rPr lang="pt-BR" sz="1500" b="1" dirty="0" err="1">
                <a:latin typeface="Montserrat" pitchFamily="2" charset="77"/>
              </a:rPr>
              <a:t>risk</a:t>
            </a:r>
            <a:r>
              <a:rPr lang="pt-BR" sz="1500" b="1" dirty="0">
                <a:latin typeface="Montserrat" pitchFamily="2" charset="77"/>
              </a:rPr>
              <a:t> </a:t>
            </a:r>
            <a:r>
              <a:rPr lang="pt-BR" sz="1500" b="1" dirty="0" err="1">
                <a:latin typeface="Montserrat" pitchFamily="2" charset="77"/>
              </a:rPr>
              <a:t>below</a:t>
            </a:r>
            <a:r>
              <a:rPr lang="pt-BR" sz="1500" b="1" dirty="0">
                <a:latin typeface="Montserrat" pitchFamily="2" charset="77"/>
              </a:rPr>
              <a:t> 2°C </a:t>
            </a:r>
            <a:r>
              <a:rPr lang="pt-BR" sz="1500" b="1" dirty="0" err="1">
                <a:latin typeface="Montserrat" pitchFamily="2" charset="77"/>
              </a:rPr>
              <a:t>of</a:t>
            </a:r>
            <a:r>
              <a:rPr lang="pt-BR" sz="1500" b="1" dirty="0">
                <a:latin typeface="Montserrat" pitchFamily="2" charset="77"/>
              </a:rPr>
              <a:t> global </a:t>
            </a:r>
            <a:r>
              <a:rPr lang="pt-BR" sz="1500" b="1" dirty="0" err="1">
                <a:latin typeface="Montserrat" pitchFamily="2" charset="77"/>
              </a:rPr>
              <a:t>warming</a:t>
            </a:r>
            <a:r>
              <a:rPr lang="pt-BR" sz="1500" b="1" dirty="0">
                <a:latin typeface="Montserrat" pitchFamily="2" charset="77"/>
              </a:rPr>
              <a:t> (</a:t>
            </a:r>
            <a:r>
              <a:rPr lang="pt-BR" sz="1500" b="1" dirty="0" err="1">
                <a:latin typeface="Montserrat" pitchFamily="2" charset="77"/>
              </a:rPr>
              <a:t>climate</a:t>
            </a:r>
            <a:r>
              <a:rPr lang="pt-BR" sz="1500" b="1" dirty="0">
                <a:latin typeface="Montserrat" pitchFamily="2" charset="77"/>
              </a:rPr>
              <a:t> </a:t>
            </a:r>
            <a:r>
              <a:rPr lang="pt-BR" sz="1500" b="1" dirty="0" err="1">
                <a:latin typeface="Montserrat" pitchFamily="2" charset="77"/>
              </a:rPr>
              <a:t>change</a:t>
            </a:r>
            <a:r>
              <a:rPr lang="pt-BR" sz="1500" b="1" dirty="0">
                <a:latin typeface="Montserrat" pitchFamily="2" charset="77"/>
              </a:rPr>
              <a:t>). </a:t>
            </a:r>
          </a:p>
          <a:p>
            <a:pPr>
              <a:buNone/>
            </a:pPr>
            <a:endParaRPr lang="pt-BR" sz="1500" dirty="0">
              <a:latin typeface="Montserrat" pitchFamily="2" charset="77"/>
            </a:endParaRPr>
          </a:p>
          <a:p>
            <a:pPr>
              <a:buNone/>
            </a:pPr>
            <a:r>
              <a:rPr lang="pt-BR" sz="1500" dirty="0" err="1">
                <a:latin typeface="Montserrat" pitchFamily="2" charset="77"/>
              </a:rPr>
              <a:t>During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past</a:t>
            </a:r>
            <a:r>
              <a:rPr lang="pt-BR" sz="1500" dirty="0">
                <a:latin typeface="Montserrat" pitchFamily="2" charset="77"/>
              </a:rPr>
              <a:t> El </a:t>
            </a:r>
            <a:r>
              <a:rPr lang="pt-BR" sz="1500" dirty="0" err="1">
                <a:latin typeface="Montserrat" pitchFamily="2" charset="77"/>
              </a:rPr>
              <a:t>Niño</a:t>
            </a:r>
            <a:r>
              <a:rPr lang="pt-BR" sz="1500" dirty="0">
                <a:latin typeface="Montserrat" pitchFamily="2" charset="77"/>
              </a:rPr>
              <a:t> Years, </a:t>
            </a:r>
            <a:r>
              <a:rPr lang="pt-BR" sz="1500" dirty="0" err="1">
                <a:latin typeface="Montserrat" pitchFamily="2" charset="77"/>
              </a:rPr>
              <a:t>the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Amazon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region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was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affected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by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severe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droughr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and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inten</a:t>
            </a:r>
            <a:r>
              <a:rPr lang="pt-BR" sz="1500" dirty="0">
                <a:latin typeface="Montserrat" pitchFamily="2" charset="77"/>
              </a:rPr>
              <a:t> se </a:t>
            </a:r>
            <a:r>
              <a:rPr lang="pt-BR" sz="1500" dirty="0" err="1">
                <a:latin typeface="Montserrat" pitchFamily="2" charset="77"/>
              </a:rPr>
              <a:t>heat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waves</a:t>
            </a:r>
            <a:r>
              <a:rPr lang="pt-BR" sz="1500" dirty="0">
                <a:latin typeface="Montserrat" pitchFamily="2" charset="77"/>
              </a:rPr>
              <a:t>, </a:t>
            </a:r>
            <a:r>
              <a:rPr lang="pt-BR" sz="1500" dirty="0" err="1">
                <a:latin typeface="Montserrat" pitchFamily="2" charset="77"/>
              </a:rPr>
              <a:t>and</a:t>
            </a:r>
            <a:r>
              <a:rPr lang="pt-BR" sz="1500" dirty="0">
                <a:latin typeface="Montserrat" pitchFamily="2" charset="77"/>
              </a:rPr>
              <a:t> in some </a:t>
            </a:r>
            <a:r>
              <a:rPr lang="pt-BR" sz="1500" dirty="0" err="1">
                <a:latin typeface="Montserrat" pitchFamily="2" charset="77"/>
              </a:rPr>
              <a:t>regions</a:t>
            </a:r>
            <a:r>
              <a:rPr lang="pt-BR" sz="1500" dirty="0">
                <a:latin typeface="Montserrat" pitchFamily="2" charset="77"/>
              </a:rPr>
              <a:t>, as in </a:t>
            </a:r>
            <a:r>
              <a:rPr lang="pt-BR" sz="1500" dirty="0" err="1">
                <a:latin typeface="Montserrat" pitchFamily="2" charset="77"/>
              </a:rPr>
              <a:t>eastsren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Amazon</a:t>
            </a:r>
            <a:r>
              <a:rPr lang="pt-BR" sz="1500" dirty="0">
                <a:latin typeface="Montserrat" pitchFamily="2" charset="77"/>
              </a:rPr>
              <a:t> ia, </a:t>
            </a:r>
            <a:r>
              <a:rPr lang="pt-BR" sz="1500" dirty="0" err="1">
                <a:latin typeface="Montserrat" pitchFamily="2" charset="77"/>
              </a:rPr>
              <a:t>the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forest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behave</a:t>
            </a:r>
            <a:r>
              <a:rPr lang="pt-BR" sz="1500" dirty="0">
                <a:latin typeface="Montserrat" pitchFamily="2" charset="77"/>
              </a:rPr>
              <a:t> as </a:t>
            </a:r>
            <a:r>
              <a:rPr lang="pt-BR" sz="1500" dirty="0" err="1">
                <a:latin typeface="Montserrat" pitchFamily="2" charset="77"/>
              </a:rPr>
              <a:t>source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of</a:t>
            </a:r>
            <a:r>
              <a:rPr lang="pt-BR" sz="1500" dirty="0">
                <a:latin typeface="Montserrat" pitchFamily="2" charset="77"/>
              </a:rPr>
              <a:t> CO2. </a:t>
            </a:r>
            <a:r>
              <a:rPr lang="pt-BR" sz="1500" dirty="0" err="1">
                <a:latin typeface="Montserrat" pitchFamily="2" charset="77"/>
              </a:rPr>
              <a:t>During</a:t>
            </a:r>
            <a:r>
              <a:rPr lang="pt-BR" sz="1500" dirty="0">
                <a:latin typeface="Montserrat" pitchFamily="2" charset="77"/>
              </a:rPr>
              <a:t> La Nina </a:t>
            </a:r>
            <a:r>
              <a:rPr lang="pt-BR" sz="1500" dirty="0" err="1">
                <a:latin typeface="Montserrat" pitchFamily="2" charset="77"/>
              </a:rPr>
              <a:t>years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the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forest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recovered</a:t>
            </a:r>
            <a:r>
              <a:rPr lang="pt-BR" sz="1500" dirty="0">
                <a:latin typeface="Montserrat" pitchFamily="2" charset="77"/>
              </a:rPr>
              <a:t> its role as </a:t>
            </a:r>
            <a:r>
              <a:rPr lang="pt-BR" sz="1500" dirty="0" err="1">
                <a:latin typeface="Montserrat" pitchFamily="2" charset="77"/>
              </a:rPr>
              <a:t>sink</a:t>
            </a:r>
            <a:r>
              <a:rPr lang="pt-BR" sz="1500" dirty="0">
                <a:latin typeface="Montserrat" pitchFamily="2" charset="77"/>
              </a:rPr>
              <a:t> </a:t>
            </a:r>
            <a:r>
              <a:rPr lang="pt-BR" sz="1500" dirty="0" err="1">
                <a:latin typeface="Montserrat" pitchFamily="2" charset="77"/>
              </a:rPr>
              <a:t>of</a:t>
            </a:r>
            <a:r>
              <a:rPr lang="pt-BR" sz="1500" dirty="0">
                <a:latin typeface="Montserrat" pitchFamily="2" charset="77"/>
              </a:rPr>
              <a:t> CO2 (clima </a:t>
            </a:r>
            <a:r>
              <a:rPr lang="pt-BR" sz="1500" dirty="0" err="1">
                <a:latin typeface="Montserrat" pitchFamily="2" charset="77"/>
              </a:rPr>
              <a:t>variability</a:t>
            </a:r>
            <a:r>
              <a:rPr lang="pt-BR" sz="1500" dirty="0">
                <a:latin typeface="Montserrat" pitchFamily="2" charset="77"/>
              </a:rPr>
              <a:t>)</a:t>
            </a:r>
          </a:p>
        </p:txBody>
      </p:sp>
      <p:sp>
        <p:nvSpPr>
          <p:cNvPr id="7" name="Google Shape;80;p1">
            <a:extLst>
              <a:ext uri="{FF2B5EF4-FFF2-40B4-BE49-F238E27FC236}">
                <a16:creationId xmlns:a16="http://schemas.microsoft.com/office/drawing/2014/main" id="{C47FF033-38C9-9620-1578-1B41E5EADCE2}"/>
              </a:ext>
            </a:extLst>
          </p:cNvPr>
          <p:cNvSpPr txBox="1"/>
          <p:nvPr/>
        </p:nvSpPr>
        <p:spPr>
          <a:xfrm>
            <a:off x="239128" y="210851"/>
            <a:ext cx="8486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" sz="2100" dirty="0">
                <a:solidFill>
                  <a:srgbClr val="00949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Drought in Amazonia: Hydrology of Rio Negro in Manaus</a:t>
            </a:r>
            <a:endParaRPr sz="2100" i="1" dirty="0">
              <a:solidFill>
                <a:srgbClr val="F1C23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D91E010-20B0-2A86-18B9-EF5C1C243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26" y="999779"/>
            <a:ext cx="6057159" cy="518065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9E3A767-0586-115C-74D0-62421C3B5F30}"/>
              </a:ext>
            </a:extLst>
          </p:cNvPr>
          <p:cNvSpPr/>
          <p:nvPr/>
        </p:nvSpPr>
        <p:spPr>
          <a:xfrm>
            <a:off x="125926" y="999779"/>
            <a:ext cx="5980960" cy="169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12F937B-45A0-AABE-5B90-2B95FFB9FE25}"/>
              </a:ext>
            </a:extLst>
          </p:cNvPr>
          <p:cNvSpPr/>
          <p:nvPr/>
        </p:nvSpPr>
        <p:spPr>
          <a:xfrm>
            <a:off x="1268926" y="1722269"/>
            <a:ext cx="2758789" cy="169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F53F90A-1DAD-B628-8A9F-BFDC76EBE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26" y="691714"/>
            <a:ext cx="2965617" cy="20496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86400C5-2DF8-B755-3191-0249835DA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264" y="677564"/>
            <a:ext cx="2936053" cy="226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311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C1E5BA222991439BA07A4745E8FDAA" ma:contentTypeVersion="25" ma:contentTypeDescription="Create a new document." ma:contentTypeScope="" ma:versionID="911dc419f4eb3fc7a09c80093b0d60f4">
  <xsd:schema xmlns:xsd="http://www.w3.org/2001/XMLSchema" xmlns:xs="http://www.w3.org/2001/XMLSchema" xmlns:p="http://schemas.microsoft.com/office/2006/metadata/properties" xmlns:ns2="715fcdb6-58ff-4d84-993c-bb26a5b54815" xmlns:ns3="2c63548e-e22e-43cb-a415-9193d4d80a38" xmlns:ns4="9d2c9005-3129-4719-81ca-2fc8d806cf37" targetNamespace="http://schemas.microsoft.com/office/2006/metadata/properties" ma:root="true" ma:fieldsID="93376cdba3e164cc38af42a56a8f45d0" ns2:_="" ns3:_="" ns4:_="">
    <xsd:import namespace="715fcdb6-58ff-4d84-993c-bb26a5b54815"/>
    <xsd:import namespace="2c63548e-e22e-43cb-a415-9193d4d80a38"/>
    <xsd:import namespace="9d2c9005-3129-4719-81ca-2fc8d806cf37"/>
    <xsd:element name="properties">
      <xsd:complexType>
        <xsd:sequence>
          <xsd:element name="documentManagement">
            <xsd:complexType>
              <xsd:all>
                <xsd:element ref="ns2:WMOWFApproval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3:Number" minOccurs="0"/>
                <xsd:element ref="ns3:MediaServiceBillingMetadata" minOccurs="0"/>
                <xsd:element ref="ns4:_dlc_DocId" minOccurs="0"/>
                <xsd:element ref="ns4:_dlc_DocIdUrl" minOccurs="0"/>
                <xsd:element ref="ns4:_dlc_DocIdPersistId" minOccurs="0"/>
                <xsd:element ref="ns3:_ApprovalAssignedTo" minOccurs="0"/>
                <xsd:element ref="ns3:_ApprovalRespondedBy" minOccurs="0"/>
                <xsd:element ref="ns3:_ApprovalSentBy" minOccurs="0"/>
                <xsd:element ref="ns3:_ApprovalStatus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fcdb6-58ff-4d84-993c-bb26a5b54815" elementFormDefault="qualified">
    <xsd:import namespace="http://schemas.microsoft.com/office/2006/documentManagement/types"/>
    <xsd:import namespace="http://schemas.microsoft.com/office/infopath/2007/PartnerControls"/>
    <xsd:element name="WMOWFApprovalStatus" ma:index="2" nillable="true" ma:displayName="Workflow Approval Status" ma:default="Not Submitted" ma:format="Dropdown" ma:internalName="WMOWFApprovalStatus">
      <xsd:simpleType>
        <xsd:restriction base="dms:Choice">
          <xsd:enumeration value="Not Submitted"/>
          <xsd:enumeration value="Pending for Review"/>
          <xsd:enumeration value="Pending for Consolidation"/>
          <xsd:enumeration value="Pending for Approval"/>
          <xsd:enumeration value="Approved"/>
          <xsd:enumeration value="Rejected by Approver"/>
          <xsd:enumeration value="Cancelled by Requestor"/>
          <xsd:enumeration value="In Progres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3548e-e22e-43cb-a415-9193d4d80a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9" nillable="true" ma:displayName="Tags" ma:internalName="MediaServiceAutoTags" ma:readOnly="true">
      <xsd:simpleType>
        <xsd:restriction base="dms:Text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2a3b380-abf6-46f2-87bb-c2c114de1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umber" ma:index="25" nillable="true" ma:displayName="Number" ma:format="Dropdown" ma:internalName="Number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_ApprovalAssignedTo" ma:index="31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32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33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34" nillable="true" ma:displayName="Approval status" ma:internalName="_ApprovalStatus" ma:readOnly="true">
      <xsd:simpleType>
        <xsd:restriction base="dms:Unknown"/>
      </xsd:simpleType>
    </xsd:element>
    <xsd:element name="_Flow_SignoffStatus" ma:index="36" nillable="true" ma:displayName="Sign-off status" ma:internalName="_x0024_Resources_x003a_core_x002c_Signoff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c9005-3129-4719-81ca-2fc8d806cf3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f8e72c2-3be2-4c69-a9a3-0592c9f3eb49}" ma:internalName="TaxCatchAll" ma:showField="CatchAllData" ma:web="9d2c9005-3129-4719-81ca-2fc8d806cf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c63548e-e22e-43cb-a415-9193d4d80a38" xsi:nil="true"/>
    <TaxCatchAll xmlns="9d2c9005-3129-4719-81ca-2fc8d806cf37" xsi:nil="true"/>
    <Number xmlns="2c63548e-e22e-43cb-a415-9193d4d80a38" xsi:nil="true"/>
    <lcf76f155ced4ddcb4097134ff3c332f xmlns="2c63548e-e22e-43cb-a415-9193d4d80a38">
      <Terms xmlns="http://schemas.microsoft.com/office/infopath/2007/PartnerControls"/>
    </lcf76f155ced4ddcb4097134ff3c332f>
    <WMOWFApprovalStatus xmlns="715fcdb6-58ff-4d84-993c-bb26a5b54815">Not Submitted</WMOWFApprovalStatus>
    <_ApprovalAssignedTo xmlns="2c63548e-e22e-43cb-a415-9193d4d80a38">
      <UserInfo>
        <DisplayName/>
        <AccountId xsi:nil="true"/>
        <AccountType/>
      </UserInfo>
    </_ApprovalAssignedTo>
    <_ApprovalRespondedBy xmlns="2c63548e-e22e-43cb-a415-9193d4d80a38">
      <UserInfo>
        <DisplayName/>
        <AccountId xsi:nil="true"/>
        <AccountType/>
      </UserInfo>
    </_ApprovalRespondedBy>
    <_ApprovalStatus xmlns="2c63548e-e22e-43cb-a415-9193d4d80a38">0</_ApprovalStatus>
    <_dlc_DocId xmlns="9d2c9005-3129-4719-81ca-2fc8d806cf37">WMOSI-597960436-6762728</_dlc_DocId>
    <_dlc_DocIdUrl xmlns="9d2c9005-3129-4719-81ca-2fc8d806cf37">
      <Url>https://wmoomm.sharepoint.com/sites/SI/_layouts/15/DocIdRedir.aspx?ID=WMOSI-597960436-6762728</Url>
      <Description>WMOSI-597960436-6762728</Description>
    </_dlc_DocIdUrl>
    <_ApprovalSentBy xmlns="2c63548e-e22e-43cb-a415-9193d4d80a38">
      <UserInfo>
        <DisplayName/>
        <AccountId xsi:nil="true"/>
        <AccountType/>
      </UserInfo>
    </_ApprovalSentBy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92a3b380-abf6-46f2-87bb-c2c114de1c9e" ContentTypeId="0x01" PreviousValue="false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86E0EC9-5937-4AD3-BCA1-8605C492B8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5fcdb6-58ff-4d84-993c-bb26a5b54815"/>
    <ds:schemaRef ds:uri="2c63548e-e22e-43cb-a415-9193d4d80a38"/>
    <ds:schemaRef ds:uri="9d2c9005-3129-4719-81ca-2fc8d806cf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8B06EC-0585-4C1D-8DEA-CCA2E5377CB4}">
  <ds:schemaRefs>
    <ds:schemaRef ds:uri="http://schemas.microsoft.com/office/2006/metadata/properties"/>
    <ds:schemaRef ds:uri="http://schemas.microsoft.com/office/infopath/2007/PartnerControls"/>
    <ds:schemaRef ds:uri="2c63548e-e22e-43cb-a415-9193d4d80a38"/>
    <ds:schemaRef ds:uri="9d2c9005-3129-4719-81ca-2fc8d806cf37"/>
    <ds:schemaRef ds:uri="715fcdb6-58ff-4d84-993c-bb26a5b54815"/>
  </ds:schemaRefs>
</ds:datastoreItem>
</file>

<file path=customXml/itemProps3.xml><?xml version="1.0" encoding="utf-8"?>
<ds:datastoreItem xmlns:ds="http://schemas.openxmlformats.org/officeDocument/2006/customXml" ds:itemID="{83353B9D-A6F1-4015-B315-479F7EC37DF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73B28D5-AAD2-41C6-A23C-03D4AB06DD20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9FF0D601-9EF9-4D0E-96D1-AB5053E3933C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e962d134-526b-49fe-8fc7-dd80537250d0}" enabled="1" method="Standard" siteId="{eaa6be54-4687-40c4-9827-c044bd8e8d3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28092</TotalTime>
  <Words>634</Words>
  <Application>Microsoft Office PowerPoint</Application>
  <PresentationFormat>On-screen Show (4:3)</PresentationFormat>
  <Paragraphs>64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fabianidenise@outlook.com.br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Fabiani Bender</dc:creator>
  <cp:lastModifiedBy>jose marengo</cp:lastModifiedBy>
  <cp:revision>93</cp:revision>
  <dcterms:created xsi:type="dcterms:W3CDTF">2021-01-11T22:07:21Z</dcterms:created>
  <dcterms:modified xsi:type="dcterms:W3CDTF">2026-06-16T08:55:42Z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0x010100B0C1E5BA222991439BA07A4745E8FDAA</vt:lpwstr>
  </property>
  <property fmtid="{D5CDD505-2E9C-101B-9397-08002B2CF9AE}" pid="3" name="_dlc_DocIdItemGuid">
    <vt:lpwstr>0977bf35-ab5f-497b-ab08-5b3af771eb54</vt:lpwstr>
  </property>
  <property fmtid="{D5CDD505-2E9C-101B-9397-08002B2CF9AE}" pid="4" name="MediaServiceImageTags">
    <vt:lpwstr/>
  </property>
</Properties>
</file>