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8288000" cy="10287000"/>
  <p:notesSz cx="6858000" cy="9144000"/>
  <p:embeddedFontLst>
    <p:embeddedFont>
      <p:font typeface="DM Sans" pitchFamily="2" charset="0"/>
      <p:regular r:id="rId20"/>
      <p:bold r:id="rId21"/>
    </p:embeddedFont>
    <p:embeddedFont>
      <p:font typeface="DM Sans Bold" charset="0"/>
      <p:regular r:id="rId22"/>
      <p:bold r:id="rId23"/>
    </p:embeddedFont>
    <p:embeddedFont>
      <p:font typeface="DM Sans Italics" panose="020B0604020202020204" charset="0"/>
      <p:regular r:id="rId24"/>
    </p:embeddedFont>
    <p:embeddedFont>
      <p:font typeface="Gotham Bold" panose="020B0604020202020204" charset="0"/>
      <p:regular r:id="rId25"/>
    </p:embeddedFont>
    <p:embeddedFont>
      <p:font typeface="League Spartan" panose="020B0604020202020204" charset="0"/>
      <p:regular r:id="rId26"/>
    </p:embeddedFont>
    <p:embeddedFont>
      <p:font typeface="PF Bague Sans Pro" panose="020B0604020202020204" charset="0"/>
      <p:regular r:id="rId27"/>
    </p:embeddedFont>
    <p:embeddedFont>
      <p:font typeface="Roboto" panose="02000000000000000000" pitchFamily="2" charset="0"/>
      <p:regular r:id="rId28"/>
      <p:bold r:id="rId29"/>
    </p:embeddedFont>
    <p:embeddedFont>
      <p:font typeface="Roboto Bold" panose="02000000000000000000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E73C5C-8704-4454-9E3A-572260653936}" v="4" dt="2026-06-15T08:31:30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ustomXml" Target="../customXml/item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42" Type="http://schemas.openxmlformats.org/officeDocument/2006/relationships/customXml" Target="../customXml/item5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Saez Reale" userId="d5e33fa6-a911-49b8-ae58-cc317d25eafb" providerId="ADAL" clId="{F760F7B6-377D-4797-AFA9-5FC615926395}"/>
    <pc:docChg chg="undo custSel addSld modSld sldOrd">
      <pc:chgData name="Alejandro Saez Reale" userId="d5e33fa6-a911-49b8-ae58-cc317d25eafb" providerId="ADAL" clId="{F760F7B6-377D-4797-AFA9-5FC615926395}" dt="2026-06-15T08:41:07.177" v="221" actId="20577"/>
      <pc:docMkLst>
        <pc:docMk/>
      </pc:docMkLst>
      <pc:sldChg chg="modSp mod">
        <pc:chgData name="Alejandro Saez Reale" userId="d5e33fa6-a911-49b8-ae58-cc317d25eafb" providerId="ADAL" clId="{F760F7B6-377D-4797-AFA9-5FC615926395}" dt="2026-06-15T08:41:07.177" v="221" actId="20577"/>
        <pc:sldMkLst>
          <pc:docMk/>
          <pc:sldMk cId="0" sldId="256"/>
        </pc:sldMkLst>
        <pc:spChg chg="mod">
          <ac:chgData name="Alejandro Saez Reale" userId="d5e33fa6-a911-49b8-ae58-cc317d25eafb" providerId="ADAL" clId="{F760F7B6-377D-4797-AFA9-5FC615926395}" dt="2026-06-15T08:29:59.180" v="103" actId="6549"/>
          <ac:spMkLst>
            <pc:docMk/>
            <pc:sldMk cId="0" sldId="256"/>
            <ac:spMk id="13" creationId="{00000000-0000-0000-0000-000000000000}"/>
          </ac:spMkLst>
        </pc:spChg>
        <pc:spChg chg="mod">
          <ac:chgData name="Alejandro Saez Reale" userId="d5e33fa6-a911-49b8-ae58-cc317d25eafb" providerId="ADAL" clId="{F760F7B6-377D-4797-AFA9-5FC615926395}" dt="2026-06-15T08:41:07.177" v="221" actId="20577"/>
          <ac:spMkLst>
            <pc:docMk/>
            <pc:sldMk cId="0" sldId="256"/>
            <ac:spMk id="14" creationId="{00000000-0000-0000-0000-000000000000}"/>
          </ac:spMkLst>
        </pc:spChg>
      </pc:sldChg>
      <pc:sldChg chg="addSp delSp modSp mod">
        <pc:chgData name="Alejandro Saez Reale" userId="d5e33fa6-a911-49b8-ae58-cc317d25eafb" providerId="ADAL" clId="{F760F7B6-377D-4797-AFA9-5FC615926395}" dt="2026-06-15T08:31:30.776" v="112"/>
        <pc:sldMkLst>
          <pc:docMk/>
          <pc:sldMk cId="0" sldId="259"/>
        </pc:sldMkLst>
        <pc:spChg chg="del">
          <ac:chgData name="Alejandro Saez Reale" userId="d5e33fa6-a911-49b8-ae58-cc317d25eafb" providerId="ADAL" clId="{F760F7B6-377D-4797-AFA9-5FC615926395}" dt="2026-06-15T08:31:30.296" v="111" actId="478"/>
          <ac:spMkLst>
            <pc:docMk/>
            <pc:sldMk cId="0" sldId="259"/>
            <ac:spMk id="5" creationId="{00000000-0000-0000-0000-000000000000}"/>
          </ac:spMkLst>
        </pc:spChg>
        <pc:spChg chg="add mod">
          <ac:chgData name="Alejandro Saez Reale" userId="d5e33fa6-a911-49b8-ae58-cc317d25eafb" providerId="ADAL" clId="{F760F7B6-377D-4797-AFA9-5FC615926395}" dt="2026-06-15T08:31:30.776" v="112"/>
          <ac:spMkLst>
            <pc:docMk/>
            <pc:sldMk cId="0" sldId="259"/>
            <ac:spMk id="20" creationId="{9751A48D-079D-3A6D-BB4D-89C51EB1785A}"/>
          </ac:spMkLst>
        </pc:spChg>
      </pc:sldChg>
      <pc:sldChg chg="addSp delSp modSp mod">
        <pc:chgData name="Alejandro Saez Reale" userId="d5e33fa6-a911-49b8-ae58-cc317d25eafb" providerId="ADAL" clId="{F760F7B6-377D-4797-AFA9-5FC615926395}" dt="2026-06-15T08:31:24.888" v="110" actId="21"/>
        <pc:sldMkLst>
          <pc:docMk/>
          <pc:sldMk cId="0" sldId="260"/>
        </pc:sldMkLst>
        <pc:spChg chg="del">
          <ac:chgData name="Alejandro Saez Reale" userId="d5e33fa6-a911-49b8-ae58-cc317d25eafb" providerId="ADAL" clId="{F760F7B6-377D-4797-AFA9-5FC615926395}" dt="2026-06-15T08:30:57.503" v="108" actId="478"/>
          <ac:spMkLst>
            <pc:docMk/>
            <pc:sldMk cId="0" sldId="260"/>
            <ac:spMk id="14" creationId="{00000000-0000-0000-0000-000000000000}"/>
          </ac:spMkLst>
        </pc:spChg>
        <pc:spChg chg="add del mod">
          <ac:chgData name="Alejandro Saez Reale" userId="d5e33fa6-a911-49b8-ae58-cc317d25eafb" providerId="ADAL" clId="{F760F7B6-377D-4797-AFA9-5FC615926395}" dt="2026-06-15T08:31:24.888" v="110" actId="21"/>
          <ac:spMkLst>
            <pc:docMk/>
            <pc:sldMk cId="0" sldId="260"/>
            <ac:spMk id="20" creationId="{9751A48D-079D-3A6D-BB4D-89C51EB1785A}"/>
          </ac:spMkLst>
        </pc:spChg>
      </pc:sldChg>
      <pc:sldChg chg="modSp mod">
        <pc:chgData name="Alejandro Saez Reale" userId="d5e33fa6-a911-49b8-ae58-cc317d25eafb" providerId="ADAL" clId="{F760F7B6-377D-4797-AFA9-5FC615926395}" dt="2026-06-15T08:32:03.935" v="115" actId="14100"/>
        <pc:sldMkLst>
          <pc:docMk/>
          <pc:sldMk cId="0" sldId="261"/>
        </pc:sldMkLst>
        <pc:spChg chg="mod">
          <ac:chgData name="Alejandro Saez Reale" userId="d5e33fa6-a911-49b8-ae58-cc317d25eafb" providerId="ADAL" clId="{F760F7B6-377D-4797-AFA9-5FC615926395}" dt="2026-06-15T08:32:03.935" v="115" actId="14100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Alejandro Saez Reale" userId="d5e33fa6-a911-49b8-ae58-cc317d25eafb" providerId="ADAL" clId="{F760F7B6-377D-4797-AFA9-5FC615926395}" dt="2026-06-15T08:32:21.497" v="117" actId="14100"/>
        <pc:sldMkLst>
          <pc:docMk/>
          <pc:sldMk cId="0" sldId="262"/>
        </pc:sldMkLst>
        <pc:spChg chg="mod">
          <ac:chgData name="Alejandro Saez Reale" userId="d5e33fa6-a911-49b8-ae58-cc317d25eafb" providerId="ADAL" clId="{F760F7B6-377D-4797-AFA9-5FC615926395}" dt="2026-06-15T08:32:21.497" v="117" actId="14100"/>
          <ac:spMkLst>
            <pc:docMk/>
            <pc:sldMk cId="0" sldId="262"/>
            <ac:spMk id="19" creationId="{00000000-0000-0000-0000-000000000000}"/>
          </ac:spMkLst>
        </pc:spChg>
      </pc:sldChg>
      <pc:sldChg chg="addSp delSp modSp mod">
        <pc:chgData name="Alejandro Saez Reale" userId="d5e33fa6-a911-49b8-ae58-cc317d25eafb" providerId="ADAL" clId="{F760F7B6-377D-4797-AFA9-5FC615926395}" dt="2026-06-15T08:32:26.267" v="118" actId="207"/>
        <pc:sldMkLst>
          <pc:docMk/>
          <pc:sldMk cId="0" sldId="263"/>
        </pc:sldMkLst>
        <pc:spChg chg="mod">
          <ac:chgData name="Alejandro Saez Reale" userId="d5e33fa6-a911-49b8-ae58-cc317d25eafb" providerId="ADAL" clId="{F760F7B6-377D-4797-AFA9-5FC615926395}" dt="2026-06-15T08:32:26.267" v="118" actId="207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jandro Saez Reale" userId="d5e33fa6-a911-49b8-ae58-cc317d25eafb" providerId="ADAL" clId="{F760F7B6-377D-4797-AFA9-5FC615926395}" dt="2026-06-15T08:27:17.093" v="36" actId="113"/>
          <ac:spMkLst>
            <pc:docMk/>
            <pc:sldMk cId="0" sldId="263"/>
            <ac:spMk id="6" creationId="{00000000-0000-0000-0000-000000000000}"/>
          </ac:spMkLst>
        </pc:spChg>
        <pc:spChg chg="del">
          <ac:chgData name="Alejandro Saez Reale" userId="d5e33fa6-a911-49b8-ae58-cc317d25eafb" providerId="ADAL" clId="{F760F7B6-377D-4797-AFA9-5FC615926395}" dt="2026-06-15T08:26:47.131" v="1" actId="478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jandro Saez Reale" userId="d5e33fa6-a911-49b8-ae58-cc317d25eafb" providerId="ADAL" clId="{F760F7B6-377D-4797-AFA9-5FC615926395}" dt="2026-06-15T08:27:10.466" v="33" actId="1076"/>
          <ac:spMkLst>
            <pc:docMk/>
            <pc:sldMk cId="0" sldId="263"/>
            <ac:spMk id="19" creationId="{00000000-0000-0000-0000-000000000000}"/>
          </ac:spMkLst>
        </pc:spChg>
        <pc:spChg chg="add mod">
          <ac:chgData name="Alejandro Saez Reale" userId="d5e33fa6-a911-49b8-ae58-cc317d25eafb" providerId="ADAL" clId="{F760F7B6-377D-4797-AFA9-5FC615926395}" dt="2026-06-15T08:27:47.064" v="98" actId="20577"/>
          <ac:spMkLst>
            <pc:docMk/>
            <pc:sldMk cId="0" sldId="263"/>
            <ac:spMk id="28" creationId="{5942FC23-BE8E-1C48-3F30-8BBA4B77BE48}"/>
          </ac:spMkLst>
        </pc:spChg>
      </pc:sldChg>
      <pc:sldChg chg="modSp mod">
        <pc:chgData name="Alejandro Saez Reale" userId="d5e33fa6-a911-49b8-ae58-cc317d25eafb" providerId="ADAL" clId="{F760F7B6-377D-4797-AFA9-5FC615926395}" dt="2026-06-15T08:32:34.592" v="119" actId="207"/>
        <pc:sldMkLst>
          <pc:docMk/>
          <pc:sldMk cId="0" sldId="265"/>
        </pc:sldMkLst>
        <pc:spChg chg="mod">
          <ac:chgData name="Alejandro Saez Reale" userId="d5e33fa6-a911-49b8-ae58-cc317d25eafb" providerId="ADAL" clId="{F760F7B6-377D-4797-AFA9-5FC615926395}" dt="2026-06-15T08:32:34.592" v="119" actId="207"/>
          <ac:spMkLst>
            <pc:docMk/>
            <pc:sldMk cId="0" sldId="265"/>
            <ac:spMk id="2" creationId="{00000000-0000-0000-0000-000000000000}"/>
          </ac:spMkLst>
        </pc:spChg>
      </pc:sldChg>
      <pc:sldChg chg="modSp mod">
        <pc:chgData name="Alejandro Saez Reale" userId="d5e33fa6-a911-49b8-ae58-cc317d25eafb" providerId="ADAL" clId="{F760F7B6-377D-4797-AFA9-5FC615926395}" dt="2026-06-15T08:32:38.805" v="120" actId="207"/>
        <pc:sldMkLst>
          <pc:docMk/>
          <pc:sldMk cId="0" sldId="266"/>
        </pc:sldMkLst>
        <pc:spChg chg="mod">
          <ac:chgData name="Alejandro Saez Reale" userId="d5e33fa6-a911-49b8-ae58-cc317d25eafb" providerId="ADAL" clId="{F760F7B6-377D-4797-AFA9-5FC615926395}" dt="2026-06-15T08:32:38.805" v="120" actId="207"/>
          <ac:spMkLst>
            <pc:docMk/>
            <pc:sldMk cId="0" sldId="266"/>
            <ac:spMk id="3" creationId="{00000000-0000-0000-0000-000000000000}"/>
          </ac:spMkLst>
        </pc:spChg>
      </pc:sldChg>
      <pc:sldChg chg="modSp mod">
        <pc:chgData name="Alejandro Saez Reale" userId="d5e33fa6-a911-49b8-ae58-cc317d25eafb" providerId="ADAL" clId="{F760F7B6-377D-4797-AFA9-5FC615926395}" dt="2026-06-15T08:32:43.768" v="121" actId="207"/>
        <pc:sldMkLst>
          <pc:docMk/>
          <pc:sldMk cId="0" sldId="267"/>
        </pc:sldMkLst>
        <pc:spChg chg="mod">
          <ac:chgData name="Alejandro Saez Reale" userId="d5e33fa6-a911-49b8-ae58-cc317d25eafb" providerId="ADAL" clId="{F760F7B6-377D-4797-AFA9-5FC615926395}" dt="2026-06-15T08:32:43.768" v="121" actId="207"/>
          <ac:spMkLst>
            <pc:docMk/>
            <pc:sldMk cId="0" sldId="267"/>
            <ac:spMk id="2" creationId="{00000000-0000-0000-0000-000000000000}"/>
          </ac:spMkLst>
        </pc:spChg>
      </pc:sldChg>
      <pc:sldChg chg="modSp mod ord">
        <pc:chgData name="Alejandro Saez Reale" userId="d5e33fa6-a911-49b8-ae58-cc317d25eafb" providerId="ADAL" clId="{F760F7B6-377D-4797-AFA9-5FC615926395}" dt="2026-06-15T08:39:00.794" v="122" actId="207"/>
        <pc:sldMkLst>
          <pc:docMk/>
          <pc:sldMk cId="0" sldId="268"/>
        </pc:sldMkLst>
        <pc:spChg chg="mod">
          <ac:chgData name="Alejandro Saez Reale" userId="d5e33fa6-a911-49b8-ae58-cc317d25eafb" providerId="ADAL" clId="{F760F7B6-377D-4797-AFA9-5FC615926395}" dt="2026-06-15T08:39:00.794" v="122" actId="207"/>
          <ac:spMkLst>
            <pc:docMk/>
            <pc:sldMk cId="0" sldId="268"/>
            <ac:spMk id="63" creationId="{00000000-0000-0000-0000-000000000000}"/>
          </ac:spMkLst>
        </pc:spChg>
      </pc:sldChg>
      <pc:sldChg chg="modSp mod">
        <pc:chgData name="Alejandro Saez Reale" userId="d5e33fa6-a911-49b8-ae58-cc317d25eafb" providerId="ADAL" clId="{F760F7B6-377D-4797-AFA9-5FC615926395}" dt="2026-06-15T08:39:06.262" v="123" actId="207"/>
        <pc:sldMkLst>
          <pc:docMk/>
          <pc:sldMk cId="0" sldId="269"/>
        </pc:sldMkLst>
        <pc:spChg chg="mod">
          <ac:chgData name="Alejandro Saez Reale" userId="d5e33fa6-a911-49b8-ae58-cc317d25eafb" providerId="ADAL" clId="{F760F7B6-377D-4797-AFA9-5FC615926395}" dt="2026-06-15T08:39:06.262" v="123" actId="207"/>
          <ac:spMkLst>
            <pc:docMk/>
            <pc:sldMk cId="0" sldId="269"/>
            <ac:spMk id="7" creationId="{00000000-0000-0000-0000-000000000000}"/>
          </ac:spMkLst>
        </pc:spChg>
      </pc:sldChg>
      <pc:sldChg chg="modSp mod">
        <pc:chgData name="Alejandro Saez Reale" userId="d5e33fa6-a911-49b8-ae58-cc317d25eafb" providerId="ADAL" clId="{F760F7B6-377D-4797-AFA9-5FC615926395}" dt="2026-06-15T08:39:52.645" v="219" actId="20577"/>
        <pc:sldMkLst>
          <pc:docMk/>
          <pc:sldMk cId="0" sldId="270"/>
        </pc:sldMkLst>
        <pc:spChg chg="mod">
          <ac:chgData name="Alejandro Saez Reale" userId="d5e33fa6-a911-49b8-ae58-cc317d25eafb" providerId="ADAL" clId="{F760F7B6-377D-4797-AFA9-5FC615926395}" dt="2026-06-15T08:39:48.721" v="217" actId="14100"/>
          <ac:spMkLst>
            <pc:docMk/>
            <pc:sldMk cId="0" sldId="270"/>
            <ac:spMk id="13" creationId="{00000000-0000-0000-0000-000000000000}"/>
          </ac:spMkLst>
        </pc:spChg>
        <pc:spChg chg="mod">
          <ac:chgData name="Alejandro Saez Reale" userId="d5e33fa6-a911-49b8-ae58-cc317d25eafb" providerId="ADAL" clId="{F760F7B6-377D-4797-AFA9-5FC615926395}" dt="2026-06-15T08:39:52.645" v="219" actId="20577"/>
          <ac:spMkLst>
            <pc:docMk/>
            <pc:sldMk cId="0" sldId="270"/>
            <ac:spMk id="14" creationId="{00000000-0000-0000-0000-000000000000}"/>
          </ac:spMkLst>
        </pc:spChg>
      </pc:sldChg>
      <pc:sldChg chg="add">
        <pc:chgData name="Alejandro Saez Reale" userId="d5e33fa6-a911-49b8-ae58-cc317d25eafb" providerId="ADAL" clId="{F760F7B6-377D-4797-AFA9-5FC615926395}" dt="2026-06-15T08:25:31.656" v="0"/>
        <pc:sldMkLst>
          <pc:docMk/>
          <pc:sldMk cId="0" sldId="272"/>
        </pc:sldMkLst>
      </pc:sldChg>
      <pc:sldChg chg="add">
        <pc:chgData name="Alejandro Saez Reale" userId="d5e33fa6-a911-49b8-ae58-cc317d25eafb" providerId="ADAL" clId="{F760F7B6-377D-4797-AFA9-5FC615926395}" dt="2026-06-15T08:25:31.656" v="0"/>
        <pc:sldMkLst>
          <pc:docMk/>
          <pc:sldMk cId="0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svg"/><Relationship Id="rId4" Type="http://schemas.openxmlformats.org/officeDocument/2006/relationships/image" Target="../media/image60.sv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1.png"/><Relationship Id="rId7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jpeg"/><Relationship Id="rId16" Type="http://schemas.openxmlformats.org/officeDocument/2006/relationships/image" Target="../media/image31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svg"/><Relationship Id="rId4" Type="http://schemas.openxmlformats.org/officeDocument/2006/relationships/image" Target="../media/image19.svg"/><Relationship Id="rId9" Type="http://schemas.openxmlformats.org/officeDocument/2006/relationships/image" Target="../media/image24.svg"/><Relationship Id="rId14" Type="http://schemas.openxmlformats.org/officeDocument/2006/relationships/image" Target="../media/image29.sv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3.png"/><Relationship Id="rId3" Type="http://schemas.openxmlformats.org/officeDocument/2006/relationships/image" Target="../media/image43.sv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jpeg"/><Relationship Id="rId4" Type="http://schemas.openxmlformats.org/officeDocument/2006/relationships/image" Target="../media/image44.svg"/><Relationship Id="rId9" Type="http://schemas.openxmlformats.org/officeDocument/2006/relationships/image" Target="../media/image49.jpe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644" y="1752545"/>
            <a:ext cx="6702389" cy="85328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450" y="7976038"/>
            <a:ext cx="1743576" cy="17435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6379" y="246790"/>
            <a:ext cx="11320799" cy="1565364"/>
            <a:chOff x="0" y="0"/>
            <a:chExt cx="15094398" cy="2087152"/>
          </a:xfrm>
        </p:grpSpPr>
        <p:sp>
          <p:nvSpPr>
            <p:cNvPr id="5" name="Freeform 5"/>
            <p:cNvSpPr/>
            <p:nvPr/>
          </p:nvSpPr>
          <p:spPr>
            <a:xfrm>
              <a:off x="11854272" y="89513"/>
              <a:ext cx="3240126" cy="1997640"/>
            </a:xfrm>
            <a:custGeom>
              <a:avLst/>
              <a:gdLst/>
              <a:ahLst/>
              <a:cxnLst/>
              <a:rect l="l" t="t" r="r" b="b"/>
              <a:pathLst>
                <a:path w="3240126" h="1997640">
                  <a:moveTo>
                    <a:pt x="0" y="0"/>
                  </a:moveTo>
                  <a:lnTo>
                    <a:pt x="3240126" y="0"/>
                  </a:lnTo>
                  <a:lnTo>
                    <a:pt x="3240126" y="1997639"/>
                  </a:lnTo>
                  <a:lnTo>
                    <a:pt x="0" y="1997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410057"/>
              <a:ext cx="4554708" cy="1356551"/>
            </a:xfrm>
            <a:custGeom>
              <a:avLst/>
              <a:gdLst/>
              <a:ahLst/>
              <a:cxnLst/>
              <a:rect l="l" t="t" r="r" b="b"/>
              <a:pathLst>
                <a:path w="4554708" h="1356551">
                  <a:moveTo>
                    <a:pt x="0" y="0"/>
                  </a:moveTo>
                  <a:lnTo>
                    <a:pt x="4554708" y="0"/>
                  </a:lnTo>
                  <a:lnTo>
                    <a:pt x="4554708" y="1356551"/>
                  </a:lnTo>
                  <a:lnTo>
                    <a:pt x="0" y="135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7" name="Freeform 7"/>
            <p:cNvSpPr/>
            <p:nvPr/>
          </p:nvSpPr>
          <p:spPr>
            <a:xfrm>
              <a:off x="4576266" y="89513"/>
              <a:ext cx="3372322" cy="1997640"/>
            </a:xfrm>
            <a:custGeom>
              <a:avLst/>
              <a:gdLst/>
              <a:ahLst/>
              <a:cxnLst/>
              <a:rect l="l" t="t" r="r" b="b"/>
              <a:pathLst>
                <a:path w="3372322" h="1997640">
                  <a:moveTo>
                    <a:pt x="0" y="0"/>
                  </a:moveTo>
                  <a:lnTo>
                    <a:pt x="3372322" y="0"/>
                  </a:lnTo>
                  <a:lnTo>
                    <a:pt x="3372322" y="1997639"/>
                  </a:lnTo>
                  <a:lnTo>
                    <a:pt x="0" y="1997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Freeform 8"/>
            <p:cNvSpPr/>
            <p:nvPr/>
          </p:nvSpPr>
          <p:spPr>
            <a:xfrm>
              <a:off x="8220848" y="0"/>
              <a:ext cx="3448100" cy="1997640"/>
            </a:xfrm>
            <a:custGeom>
              <a:avLst/>
              <a:gdLst/>
              <a:ahLst/>
              <a:cxnLst/>
              <a:rect l="l" t="t" r="r" b="b"/>
              <a:pathLst>
                <a:path w="3448100" h="1997640">
                  <a:moveTo>
                    <a:pt x="0" y="0"/>
                  </a:moveTo>
                  <a:lnTo>
                    <a:pt x="3448100" y="0"/>
                  </a:lnTo>
                  <a:lnTo>
                    <a:pt x="3448100" y="1997640"/>
                  </a:lnTo>
                  <a:lnTo>
                    <a:pt x="0" y="1997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0585" y="5674347"/>
            <a:ext cx="7287761" cy="1012203"/>
            <a:chOff x="0" y="0"/>
            <a:chExt cx="1919410" cy="2665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9410" cy="266588"/>
            </a:xfrm>
            <a:custGeom>
              <a:avLst/>
              <a:gdLst/>
              <a:ahLst/>
              <a:cxnLst/>
              <a:rect l="l" t="t" r="r" b="b"/>
              <a:pathLst>
                <a:path w="1919410" h="266588">
                  <a:moveTo>
                    <a:pt x="0" y="0"/>
                  </a:moveTo>
                  <a:lnTo>
                    <a:pt x="1919410" y="0"/>
                  </a:lnTo>
                  <a:lnTo>
                    <a:pt x="1919410" y="266588"/>
                  </a:lnTo>
                  <a:lnTo>
                    <a:pt x="0" y="266588"/>
                  </a:lnTo>
                  <a:close/>
                </a:path>
              </a:pathLst>
            </a:custGeom>
            <a:solidFill>
              <a:srgbClr val="022851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919410" cy="342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355205"/>
            <a:ext cx="9861986" cy="200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9"/>
              </a:lnSpc>
            </a:pPr>
            <a:r>
              <a:rPr lang="en-US" sz="6257" b="1">
                <a:solidFill>
                  <a:srgbClr val="022851"/>
                </a:solidFill>
                <a:latin typeface="DM Sans Bold"/>
                <a:ea typeface="DM Sans Bold"/>
                <a:cs typeface="DM Sans Bold"/>
                <a:sym typeface="DM Sans Bold"/>
              </a:rPr>
              <a:t>EXTREME </a:t>
            </a:r>
            <a:r>
              <a:rPr lang="en-US" sz="6257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HEAT</a:t>
            </a:r>
          </a:p>
          <a:p>
            <a:pPr algn="l">
              <a:lnSpc>
                <a:spcPts val="8009"/>
              </a:lnSpc>
            </a:pPr>
            <a:r>
              <a:rPr lang="en-US" sz="6257" b="1">
                <a:solidFill>
                  <a:srgbClr val="022851"/>
                </a:solidFill>
                <a:latin typeface="DM Sans Bold"/>
                <a:ea typeface="DM Sans Bold"/>
                <a:cs typeface="DM Sans Bold"/>
                <a:sym typeface="DM Sans Bold"/>
              </a:rPr>
              <a:t>RISK GOVERNANCE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2464" y="7032401"/>
            <a:ext cx="8961002" cy="103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2"/>
              </a:lnSpc>
            </a:pPr>
            <a:r>
              <a:rPr lang="en-US" sz="2569" b="1" spc="64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Alejandro Saez Reale </a:t>
            </a:r>
          </a:p>
          <a:p>
            <a:pPr algn="l">
              <a:lnSpc>
                <a:spcPts val="4162"/>
              </a:lnSpc>
            </a:pPr>
            <a:r>
              <a:rPr lang="en-US" sz="2569" spc="6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Coordinator Global Heat Health Information Network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9175881"/>
            <a:ext cx="332831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16 June 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5838288"/>
            <a:ext cx="8115300" cy="64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8"/>
              </a:lnSpc>
            </a:pPr>
            <a:r>
              <a:rPr lang="en-US" sz="4022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FRAMEWORK AND TOOLKIT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848011" y="951598"/>
            <a:ext cx="18615213" cy="325264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DEFINING EXTREME HEAT RISK GOVERNANCE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4957" y="4266596"/>
            <a:ext cx="719817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1"/>
              </a:lnSpc>
            </a:pPr>
            <a:r>
              <a:rPr lang="en-US" sz="3676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across </a:t>
            </a:r>
            <a:r>
              <a:rPr lang="en-US" sz="3676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timescales</a:t>
            </a:r>
            <a:r>
              <a:rPr lang="en-US" sz="3676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</a:p>
          <a:p>
            <a:pPr algn="l">
              <a:lnSpc>
                <a:spcPts val="4411"/>
              </a:lnSpc>
            </a:pPr>
            <a:endParaRPr lang="en-US" sz="3676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74957" y="2113458"/>
            <a:ext cx="7198174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1"/>
              </a:lnSpc>
            </a:pPr>
            <a:r>
              <a:rPr lang="en-US" sz="3676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Extreme heat governance operationalizes the full, </a:t>
            </a:r>
          </a:p>
          <a:p>
            <a:pPr algn="l">
              <a:lnSpc>
                <a:spcPts val="4411"/>
              </a:lnSpc>
            </a:pPr>
            <a:r>
              <a:rPr lang="en-US" sz="3676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multi-sectoral ecosystem</a:t>
            </a:r>
            <a:r>
              <a:rPr lang="en-US" sz="3676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</a:p>
          <a:p>
            <a:pPr algn="ctr">
              <a:lnSpc>
                <a:spcPts val="4411"/>
              </a:lnSpc>
            </a:pPr>
            <a:endParaRPr lang="en-US" sz="3676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74957" y="5291947"/>
            <a:ext cx="719817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1"/>
              </a:lnSpc>
            </a:pPr>
            <a:r>
              <a:rPr lang="en-US" sz="367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towards </a:t>
            </a:r>
            <a:r>
              <a:rPr lang="en-US" sz="3676" b="1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heat action</a:t>
            </a:r>
            <a:r>
              <a:rPr lang="en-US" sz="367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4411"/>
              </a:lnSpc>
            </a:pPr>
            <a:endParaRPr lang="en-US" sz="3676" dirty="0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43527" y="2510556"/>
            <a:ext cx="4772097" cy="161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Actors</a:t>
            </a:r>
          </a:p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Institutions</a:t>
            </a:r>
          </a:p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Assets</a:t>
            </a:r>
          </a:p>
          <a:p>
            <a:pPr algn="ctr">
              <a:lnSpc>
                <a:spcPts val="3163"/>
              </a:lnSpc>
            </a:pPr>
            <a:endParaRPr lang="en-US" sz="2636" dirty="0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43527" y="4273752"/>
            <a:ext cx="7744447" cy="161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Long-term resilience &amp; risk reduction</a:t>
            </a:r>
          </a:p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Seasonal preparedness</a:t>
            </a:r>
          </a:p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Early warning systems &amp; emergency response</a:t>
            </a:r>
          </a:p>
          <a:p>
            <a:pPr algn="l">
              <a:lnSpc>
                <a:spcPts val="3163"/>
              </a:lnSpc>
            </a:pPr>
            <a:endParaRPr lang="en-US" sz="2636" dirty="0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1574957" y="3984170"/>
            <a:ext cx="6968124" cy="0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1" name="AutoShape 11"/>
          <p:cNvSpPr/>
          <p:nvPr/>
        </p:nvSpPr>
        <p:spPr>
          <a:xfrm flipV="1">
            <a:off x="8718336" y="3162373"/>
            <a:ext cx="0" cy="807676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2" name="AutoShape 12"/>
          <p:cNvSpPr/>
          <p:nvPr/>
        </p:nvSpPr>
        <p:spPr>
          <a:xfrm>
            <a:off x="8718336" y="3162373"/>
            <a:ext cx="952434" cy="0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3" name="AutoShape 13"/>
          <p:cNvSpPr/>
          <p:nvPr/>
        </p:nvSpPr>
        <p:spPr>
          <a:xfrm flipV="1">
            <a:off x="1574957" y="3984170"/>
            <a:ext cx="5779812" cy="0"/>
          </a:xfrm>
          <a:prstGeom prst="line">
            <a:avLst/>
          </a:prstGeom>
          <a:ln w="66675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4" name="AutoShape 14"/>
          <p:cNvSpPr/>
          <p:nvPr/>
        </p:nvSpPr>
        <p:spPr>
          <a:xfrm flipV="1">
            <a:off x="9709966" y="2520081"/>
            <a:ext cx="0" cy="1219439"/>
          </a:xfrm>
          <a:prstGeom prst="line">
            <a:avLst/>
          </a:prstGeom>
          <a:ln w="66675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5" name="AutoShape 15"/>
          <p:cNvSpPr/>
          <p:nvPr/>
        </p:nvSpPr>
        <p:spPr>
          <a:xfrm flipV="1">
            <a:off x="9749162" y="4283277"/>
            <a:ext cx="0" cy="1219439"/>
          </a:xfrm>
          <a:prstGeom prst="line">
            <a:avLst/>
          </a:prstGeom>
          <a:ln w="66675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6" name="AutoShape 16"/>
          <p:cNvSpPr/>
          <p:nvPr/>
        </p:nvSpPr>
        <p:spPr>
          <a:xfrm>
            <a:off x="3206105" y="4942446"/>
            <a:ext cx="6348204" cy="0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7" name="AutoShape 17"/>
          <p:cNvSpPr/>
          <p:nvPr/>
        </p:nvSpPr>
        <p:spPr>
          <a:xfrm>
            <a:off x="3206105" y="4942446"/>
            <a:ext cx="2452341" cy="0"/>
          </a:xfrm>
          <a:prstGeom prst="line">
            <a:avLst/>
          </a:prstGeom>
          <a:ln w="66675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8" name="AutoShape 18"/>
          <p:cNvSpPr/>
          <p:nvPr/>
        </p:nvSpPr>
        <p:spPr>
          <a:xfrm>
            <a:off x="4398740" y="6020417"/>
            <a:ext cx="4124742" cy="0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9" name="AutoShape 19"/>
          <p:cNvSpPr/>
          <p:nvPr/>
        </p:nvSpPr>
        <p:spPr>
          <a:xfrm flipV="1">
            <a:off x="3077266" y="6020417"/>
            <a:ext cx="3542102" cy="0"/>
          </a:xfrm>
          <a:prstGeom prst="line">
            <a:avLst/>
          </a:prstGeom>
          <a:ln w="66675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0" name="AutoShape 20"/>
          <p:cNvSpPr/>
          <p:nvPr/>
        </p:nvSpPr>
        <p:spPr>
          <a:xfrm flipH="1" flipV="1">
            <a:off x="8698737" y="6006296"/>
            <a:ext cx="19598" cy="1090181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1" name="AutoShape 21"/>
          <p:cNvSpPr/>
          <p:nvPr/>
        </p:nvSpPr>
        <p:spPr>
          <a:xfrm>
            <a:off x="8698737" y="7116075"/>
            <a:ext cx="1050425" cy="0"/>
          </a:xfrm>
          <a:prstGeom prst="line">
            <a:avLst/>
          </a:prstGeom>
          <a:ln w="38100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2" name="AutoShape 22"/>
          <p:cNvSpPr/>
          <p:nvPr/>
        </p:nvSpPr>
        <p:spPr>
          <a:xfrm flipV="1">
            <a:off x="9749162" y="6155278"/>
            <a:ext cx="0" cy="1797019"/>
          </a:xfrm>
          <a:prstGeom prst="line">
            <a:avLst/>
          </a:prstGeom>
          <a:ln w="66675" cap="flat">
            <a:solidFill>
              <a:srgbClr val="DC44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grpSp>
        <p:nvGrpSpPr>
          <p:cNvPr id="23" name="Group 23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24" name="Freeform 24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5942FC23-BE8E-1C48-3F30-8BBA4B77BE48}"/>
              </a:ext>
            </a:extLst>
          </p:cNvPr>
          <p:cNvSpPr txBox="1"/>
          <p:nvPr/>
        </p:nvSpPr>
        <p:spPr>
          <a:xfrm>
            <a:off x="10013047" y="6420461"/>
            <a:ext cx="4772097" cy="162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636" dirty="0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To guide, coordinate and oversee heat risk reduction efforts</a:t>
            </a:r>
          </a:p>
          <a:p>
            <a:pPr algn="ctr">
              <a:lnSpc>
                <a:spcPts val="3163"/>
              </a:lnSpc>
            </a:pPr>
            <a:endParaRPr lang="en-US" sz="2636" dirty="0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18525" b="-18525"/>
            </a:stretch>
          </a:blipFill>
        </p:spPr>
        <p:txBody>
          <a:bodyPr/>
          <a:lstStyle/>
          <a:p>
            <a:endParaRPr lang="en-CH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59" y="1498883"/>
            <a:ext cx="6213106" cy="790993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679061" y="9148727"/>
            <a:ext cx="1524080" cy="551703"/>
          </a:xfrm>
          <a:custGeom>
            <a:avLst/>
            <a:gdLst/>
            <a:ahLst/>
            <a:cxnLst/>
            <a:rect l="l" t="t" r="r" b="b"/>
            <a:pathLst>
              <a:path w="1524080" h="551703">
                <a:moveTo>
                  <a:pt x="0" y="0"/>
                </a:moveTo>
                <a:lnTo>
                  <a:pt x="1524080" y="0"/>
                </a:lnTo>
                <a:lnTo>
                  <a:pt x="1524080" y="551702"/>
                </a:lnTo>
                <a:lnTo>
                  <a:pt x="0" y="55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5" name="Freeform 5"/>
          <p:cNvSpPr/>
          <p:nvPr/>
        </p:nvSpPr>
        <p:spPr>
          <a:xfrm>
            <a:off x="994983" y="9096310"/>
            <a:ext cx="2306099" cy="686837"/>
          </a:xfrm>
          <a:custGeom>
            <a:avLst/>
            <a:gdLst/>
            <a:ahLst/>
            <a:cxnLst/>
            <a:rect l="l" t="t" r="r" b="b"/>
            <a:pathLst>
              <a:path w="2306099" h="686837">
                <a:moveTo>
                  <a:pt x="0" y="0"/>
                </a:moveTo>
                <a:lnTo>
                  <a:pt x="2306100" y="0"/>
                </a:lnTo>
                <a:lnTo>
                  <a:pt x="2306100" y="686837"/>
                </a:lnTo>
                <a:lnTo>
                  <a:pt x="0" y="686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977" r="-8977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6" name="Freeform 6"/>
          <p:cNvSpPr/>
          <p:nvPr/>
        </p:nvSpPr>
        <p:spPr>
          <a:xfrm>
            <a:off x="7976486" y="8400829"/>
            <a:ext cx="1964780" cy="1964780"/>
          </a:xfrm>
          <a:custGeom>
            <a:avLst/>
            <a:gdLst/>
            <a:ahLst/>
            <a:cxnLst/>
            <a:rect l="l" t="t" r="r" b="b"/>
            <a:pathLst>
              <a:path w="1964780" h="1964780">
                <a:moveTo>
                  <a:pt x="0" y="0"/>
                </a:moveTo>
                <a:lnTo>
                  <a:pt x="1964780" y="0"/>
                </a:lnTo>
                <a:lnTo>
                  <a:pt x="1964780" y="1964780"/>
                </a:lnTo>
                <a:lnTo>
                  <a:pt x="0" y="196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7" name="Freeform 7"/>
          <p:cNvSpPr/>
          <p:nvPr/>
        </p:nvSpPr>
        <p:spPr>
          <a:xfrm>
            <a:off x="5718610" y="9066009"/>
            <a:ext cx="1877605" cy="634421"/>
          </a:xfrm>
          <a:custGeom>
            <a:avLst/>
            <a:gdLst/>
            <a:ahLst/>
            <a:cxnLst/>
            <a:rect l="l" t="t" r="r" b="b"/>
            <a:pathLst>
              <a:path w="1877605" h="634421">
                <a:moveTo>
                  <a:pt x="0" y="0"/>
                </a:moveTo>
                <a:lnTo>
                  <a:pt x="1877605" y="0"/>
                </a:lnTo>
                <a:lnTo>
                  <a:pt x="1877605" y="634420"/>
                </a:lnTo>
                <a:lnTo>
                  <a:pt x="0" y="6344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0768" y="7680414"/>
            <a:ext cx="2192330" cy="219233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994983" y="5159072"/>
            <a:ext cx="744836" cy="744836"/>
          </a:xfrm>
          <a:custGeom>
            <a:avLst/>
            <a:gdLst/>
            <a:ahLst/>
            <a:cxnLst/>
            <a:rect l="l" t="t" r="r" b="b"/>
            <a:pathLst>
              <a:path w="744836" h="744836">
                <a:moveTo>
                  <a:pt x="0" y="0"/>
                </a:moveTo>
                <a:lnTo>
                  <a:pt x="744837" y="0"/>
                </a:lnTo>
                <a:lnTo>
                  <a:pt x="744837" y="744836"/>
                </a:lnTo>
                <a:lnTo>
                  <a:pt x="0" y="7448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0" name="TextBox 10"/>
          <p:cNvSpPr txBox="1"/>
          <p:nvPr/>
        </p:nvSpPr>
        <p:spPr>
          <a:xfrm>
            <a:off x="994983" y="1465526"/>
            <a:ext cx="12643154" cy="2072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909">
                <a:solidFill>
                  <a:srgbClr val="7017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EXTREME HEAT </a:t>
            </a:r>
          </a:p>
          <a:p>
            <a:pPr algn="l">
              <a:lnSpc>
                <a:spcPts val="5400"/>
              </a:lnSpc>
            </a:pPr>
            <a:r>
              <a:rPr lang="en-US" sz="4909">
                <a:solidFill>
                  <a:srgbClr val="7017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RISK GOVERNANCE </a:t>
            </a:r>
          </a:p>
          <a:p>
            <a:pPr algn="l">
              <a:lnSpc>
                <a:spcPts val="5400"/>
              </a:lnSpc>
            </a:pPr>
            <a:r>
              <a:rPr lang="en-US" sz="4909">
                <a:solidFill>
                  <a:srgbClr val="70170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FRAMEWORK &amp; TOOLKIT</a:t>
            </a:r>
          </a:p>
        </p:txBody>
      </p:sp>
      <p:sp>
        <p:nvSpPr>
          <p:cNvPr id="11" name="Freeform 11"/>
          <p:cNvSpPr/>
          <p:nvPr/>
        </p:nvSpPr>
        <p:spPr>
          <a:xfrm>
            <a:off x="994983" y="6168671"/>
            <a:ext cx="744836" cy="744836"/>
          </a:xfrm>
          <a:custGeom>
            <a:avLst/>
            <a:gdLst/>
            <a:ahLst/>
            <a:cxnLst/>
            <a:rect l="l" t="t" r="r" b="b"/>
            <a:pathLst>
              <a:path w="744836" h="744836">
                <a:moveTo>
                  <a:pt x="0" y="0"/>
                </a:moveTo>
                <a:lnTo>
                  <a:pt x="744837" y="0"/>
                </a:lnTo>
                <a:lnTo>
                  <a:pt x="744837" y="744836"/>
                </a:lnTo>
                <a:lnTo>
                  <a:pt x="0" y="7448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2" name="Freeform 12"/>
          <p:cNvSpPr/>
          <p:nvPr/>
        </p:nvSpPr>
        <p:spPr>
          <a:xfrm>
            <a:off x="994983" y="7118271"/>
            <a:ext cx="744836" cy="744836"/>
          </a:xfrm>
          <a:custGeom>
            <a:avLst/>
            <a:gdLst/>
            <a:ahLst/>
            <a:cxnLst/>
            <a:rect l="l" t="t" r="r" b="b"/>
            <a:pathLst>
              <a:path w="744836" h="744836">
                <a:moveTo>
                  <a:pt x="0" y="0"/>
                </a:moveTo>
                <a:lnTo>
                  <a:pt x="744837" y="0"/>
                </a:lnTo>
                <a:lnTo>
                  <a:pt x="744837" y="744837"/>
                </a:lnTo>
                <a:lnTo>
                  <a:pt x="0" y="7448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3" name="TextBox 13"/>
          <p:cNvSpPr txBox="1"/>
          <p:nvPr/>
        </p:nvSpPr>
        <p:spPr>
          <a:xfrm>
            <a:off x="2061195" y="5063053"/>
            <a:ext cx="8822141" cy="8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5"/>
              </a:lnSpc>
            </a:pPr>
            <a:r>
              <a:rPr lang="en-US" sz="2526" b="1" spc="-75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Assess governance maturity – Identify strengths and gaps across leadership, response and collaboration.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61195" y="6316073"/>
            <a:ext cx="11273016" cy="41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5"/>
              </a:lnSpc>
            </a:pPr>
            <a:r>
              <a:rPr lang="en-US" sz="2526" b="1" spc="-75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Cooperate across health, environment, energy, agriculture, and other sectors.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61195" y="7291658"/>
            <a:ext cx="10348633" cy="414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5"/>
              </a:lnSpc>
            </a:pPr>
            <a:r>
              <a:rPr lang="en-US" sz="2526" b="1" spc="-75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Plan for Heat Action – Build strong, cross-sector Heat Action Plans.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48011" y="951598"/>
            <a:ext cx="11444083" cy="325264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HEAT RISK GOVERNANCE AIMS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57056" y="2510591"/>
            <a:ext cx="1137428" cy="811277"/>
            <a:chOff x="0" y="0"/>
            <a:chExt cx="106902" cy="76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7056" y="3565230"/>
            <a:ext cx="1137428" cy="811277"/>
            <a:chOff x="0" y="0"/>
            <a:chExt cx="106902" cy="7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57056" y="4619869"/>
            <a:ext cx="1137428" cy="811277"/>
            <a:chOff x="0" y="0"/>
            <a:chExt cx="106902" cy="762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7056" y="5674509"/>
            <a:ext cx="1137428" cy="811277"/>
            <a:chOff x="0" y="0"/>
            <a:chExt cx="106902" cy="762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57056" y="6729148"/>
            <a:ext cx="1137428" cy="811277"/>
            <a:chOff x="0" y="0"/>
            <a:chExt cx="106902" cy="762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57056" y="7783787"/>
            <a:ext cx="1137428" cy="811277"/>
            <a:chOff x="0" y="0"/>
            <a:chExt cx="106902" cy="762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025770" y="2510591"/>
            <a:ext cx="6992031" cy="811277"/>
            <a:chOff x="0" y="0"/>
            <a:chExt cx="657149" cy="762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57149" cy="76248"/>
            </a:xfrm>
            <a:custGeom>
              <a:avLst/>
              <a:gdLst/>
              <a:ahLst/>
              <a:cxnLst/>
              <a:rect l="l" t="t" r="r" b="b"/>
              <a:pathLst>
                <a:path w="657149" h="76248">
                  <a:moveTo>
                    <a:pt x="657149" y="0"/>
                  </a:moveTo>
                  <a:lnTo>
                    <a:pt x="657149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9525"/>
              <a:ext cx="657149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693516" y="2510591"/>
            <a:ext cx="1137428" cy="811277"/>
            <a:chOff x="0" y="0"/>
            <a:chExt cx="106902" cy="7624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693516" y="3565230"/>
            <a:ext cx="1137428" cy="811277"/>
            <a:chOff x="0" y="0"/>
            <a:chExt cx="106902" cy="762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693516" y="4619869"/>
            <a:ext cx="1137428" cy="811277"/>
            <a:chOff x="0" y="0"/>
            <a:chExt cx="106902" cy="7624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693516" y="5674509"/>
            <a:ext cx="1137428" cy="811277"/>
            <a:chOff x="0" y="0"/>
            <a:chExt cx="106902" cy="7624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5693516" y="6729148"/>
            <a:ext cx="1137428" cy="811277"/>
            <a:chOff x="0" y="0"/>
            <a:chExt cx="106902" cy="7624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693516" y="7783787"/>
            <a:ext cx="1137428" cy="811277"/>
            <a:chOff x="0" y="0"/>
            <a:chExt cx="106902" cy="7624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6902" cy="76248"/>
            </a:xfrm>
            <a:custGeom>
              <a:avLst/>
              <a:gdLst/>
              <a:ahLst/>
              <a:cxnLst/>
              <a:rect l="l" t="t" r="r" b="b"/>
              <a:pathLst>
                <a:path w="106902" h="76248">
                  <a:moveTo>
                    <a:pt x="106902" y="38124"/>
                  </a:moveTo>
                  <a:lnTo>
                    <a:pt x="106902" y="38124"/>
                  </a:lnTo>
                  <a:cubicBezTo>
                    <a:pt x="106902" y="59179"/>
                    <a:pt x="89833" y="76248"/>
                    <a:pt x="68778" y="76248"/>
                  </a:cubicBezTo>
                  <a:lnTo>
                    <a:pt x="38124" y="76248"/>
                  </a:lnTo>
                  <a:cubicBezTo>
                    <a:pt x="17069" y="76248"/>
                    <a:pt x="0" y="59179"/>
                    <a:pt x="0" y="38124"/>
                  </a:cubicBezTo>
                  <a:lnTo>
                    <a:pt x="0" y="38124"/>
                  </a:lnTo>
                  <a:cubicBezTo>
                    <a:pt x="0" y="17069"/>
                    <a:pt x="17069" y="0"/>
                    <a:pt x="38124" y="0"/>
                  </a:cubicBezTo>
                  <a:lnTo>
                    <a:pt x="68778" y="0"/>
                  </a:lnTo>
                  <a:cubicBezTo>
                    <a:pt x="89833" y="0"/>
                    <a:pt x="106902" y="17069"/>
                    <a:pt x="106902" y="38124"/>
                  </a:cubicBez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106902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017801" y="2510591"/>
            <a:ext cx="7264433" cy="811277"/>
            <a:chOff x="0" y="0"/>
            <a:chExt cx="682750" cy="7624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82750" cy="76248"/>
            </a:xfrm>
            <a:custGeom>
              <a:avLst/>
              <a:gdLst/>
              <a:ahLst/>
              <a:cxnLst/>
              <a:rect l="l" t="t" r="r" b="b"/>
              <a:pathLst>
                <a:path w="682750" h="76248">
                  <a:moveTo>
                    <a:pt x="682750" y="0"/>
                  </a:moveTo>
                  <a:lnTo>
                    <a:pt x="682750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9525"/>
              <a:ext cx="682750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017801" y="3565230"/>
            <a:ext cx="7264433" cy="811277"/>
            <a:chOff x="0" y="0"/>
            <a:chExt cx="682750" cy="7624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82750" cy="76248"/>
            </a:xfrm>
            <a:custGeom>
              <a:avLst/>
              <a:gdLst/>
              <a:ahLst/>
              <a:cxnLst/>
              <a:rect l="l" t="t" r="r" b="b"/>
              <a:pathLst>
                <a:path w="682750" h="76248">
                  <a:moveTo>
                    <a:pt x="682750" y="0"/>
                  </a:moveTo>
                  <a:lnTo>
                    <a:pt x="682750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9525"/>
              <a:ext cx="682750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017801" y="4619869"/>
            <a:ext cx="7264433" cy="811277"/>
            <a:chOff x="0" y="0"/>
            <a:chExt cx="682750" cy="7624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82750" cy="76248"/>
            </a:xfrm>
            <a:custGeom>
              <a:avLst/>
              <a:gdLst/>
              <a:ahLst/>
              <a:cxnLst/>
              <a:rect l="l" t="t" r="r" b="b"/>
              <a:pathLst>
                <a:path w="682750" h="76248">
                  <a:moveTo>
                    <a:pt x="682750" y="0"/>
                  </a:moveTo>
                  <a:lnTo>
                    <a:pt x="682750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9525"/>
              <a:ext cx="682750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017801" y="5674509"/>
            <a:ext cx="7264433" cy="811277"/>
            <a:chOff x="0" y="0"/>
            <a:chExt cx="682750" cy="76248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82750" cy="76248"/>
            </a:xfrm>
            <a:custGeom>
              <a:avLst/>
              <a:gdLst/>
              <a:ahLst/>
              <a:cxnLst/>
              <a:rect l="l" t="t" r="r" b="b"/>
              <a:pathLst>
                <a:path w="682750" h="76248">
                  <a:moveTo>
                    <a:pt x="682750" y="0"/>
                  </a:moveTo>
                  <a:lnTo>
                    <a:pt x="682750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9525"/>
              <a:ext cx="682750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017801" y="6729148"/>
            <a:ext cx="7264433" cy="811277"/>
            <a:chOff x="0" y="0"/>
            <a:chExt cx="682750" cy="76248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82750" cy="76248"/>
            </a:xfrm>
            <a:custGeom>
              <a:avLst/>
              <a:gdLst/>
              <a:ahLst/>
              <a:cxnLst/>
              <a:rect l="l" t="t" r="r" b="b"/>
              <a:pathLst>
                <a:path w="682750" h="76248">
                  <a:moveTo>
                    <a:pt x="682750" y="0"/>
                  </a:moveTo>
                  <a:lnTo>
                    <a:pt x="682750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9525"/>
              <a:ext cx="682750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9017801" y="7783787"/>
            <a:ext cx="7264433" cy="811277"/>
            <a:chOff x="0" y="0"/>
            <a:chExt cx="682750" cy="7624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682750" cy="76248"/>
            </a:xfrm>
            <a:custGeom>
              <a:avLst/>
              <a:gdLst/>
              <a:ahLst/>
              <a:cxnLst/>
              <a:rect l="l" t="t" r="r" b="b"/>
              <a:pathLst>
                <a:path w="682750" h="76248">
                  <a:moveTo>
                    <a:pt x="682750" y="0"/>
                  </a:moveTo>
                  <a:lnTo>
                    <a:pt x="682750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9525"/>
              <a:ext cx="682750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8589421" y="2510591"/>
            <a:ext cx="856759" cy="811277"/>
            <a:chOff x="0" y="0"/>
            <a:chExt cx="259283" cy="24551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59283" cy="245518"/>
            </a:xfrm>
            <a:custGeom>
              <a:avLst/>
              <a:gdLst/>
              <a:ahLst/>
              <a:cxnLst/>
              <a:rect l="l" t="t" r="r" b="b"/>
              <a:pathLst>
                <a:path w="259283" h="245518">
                  <a:moveTo>
                    <a:pt x="0" y="0"/>
                  </a:moveTo>
                  <a:lnTo>
                    <a:pt x="259283" y="0"/>
                  </a:lnTo>
                  <a:lnTo>
                    <a:pt x="259283" y="245518"/>
                  </a:lnTo>
                  <a:lnTo>
                    <a:pt x="0" y="245518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9525"/>
              <a:ext cx="259283" cy="25504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2025770" y="3565230"/>
            <a:ext cx="6992031" cy="811277"/>
            <a:chOff x="0" y="0"/>
            <a:chExt cx="657149" cy="7624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657149" cy="76248"/>
            </a:xfrm>
            <a:custGeom>
              <a:avLst/>
              <a:gdLst/>
              <a:ahLst/>
              <a:cxnLst/>
              <a:rect l="l" t="t" r="r" b="b"/>
              <a:pathLst>
                <a:path w="657149" h="76248">
                  <a:moveTo>
                    <a:pt x="657149" y="0"/>
                  </a:moveTo>
                  <a:lnTo>
                    <a:pt x="657149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9525"/>
              <a:ext cx="657149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589421" y="3565230"/>
            <a:ext cx="856759" cy="811277"/>
            <a:chOff x="0" y="0"/>
            <a:chExt cx="259283" cy="245518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259283" cy="245518"/>
            </a:xfrm>
            <a:custGeom>
              <a:avLst/>
              <a:gdLst/>
              <a:ahLst/>
              <a:cxnLst/>
              <a:rect l="l" t="t" r="r" b="b"/>
              <a:pathLst>
                <a:path w="259283" h="245518">
                  <a:moveTo>
                    <a:pt x="0" y="0"/>
                  </a:moveTo>
                  <a:lnTo>
                    <a:pt x="259283" y="0"/>
                  </a:lnTo>
                  <a:lnTo>
                    <a:pt x="259283" y="245518"/>
                  </a:lnTo>
                  <a:lnTo>
                    <a:pt x="0" y="245518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9525"/>
              <a:ext cx="259283" cy="25504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2025770" y="4619869"/>
            <a:ext cx="6992031" cy="811277"/>
            <a:chOff x="0" y="0"/>
            <a:chExt cx="657149" cy="76248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657149" cy="76248"/>
            </a:xfrm>
            <a:custGeom>
              <a:avLst/>
              <a:gdLst/>
              <a:ahLst/>
              <a:cxnLst/>
              <a:rect l="l" t="t" r="r" b="b"/>
              <a:pathLst>
                <a:path w="657149" h="76248">
                  <a:moveTo>
                    <a:pt x="657149" y="0"/>
                  </a:moveTo>
                  <a:lnTo>
                    <a:pt x="657149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9525"/>
              <a:ext cx="657149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8589421" y="4619869"/>
            <a:ext cx="856759" cy="811277"/>
            <a:chOff x="0" y="0"/>
            <a:chExt cx="259283" cy="245518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259283" cy="245518"/>
            </a:xfrm>
            <a:custGeom>
              <a:avLst/>
              <a:gdLst/>
              <a:ahLst/>
              <a:cxnLst/>
              <a:rect l="l" t="t" r="r" b="b"/>
              <a:pathLst>
                <a:path w="259283" h="245518">
                  <a:moveTo>
                    <a:pt x="0" y="0"/>
                  </a:moveTo>
                  <a:lnTo>
                    <a:pt x="259283" y="0"/>
                  </a:lnTo>
                  <a:lnTo>
                    <a:pt x="259283" y="245518"/>
                  </a:lnTo>
                  <a:lnTo>
                    <a:pt x="0" y="245518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9525"/>
              <a:ext cx="259283" cy="25504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2025770" y="5674509"/>
            <a:ext cx="6992031" cy="811277"/>
            <a:chOff x="0" y="0"/>
            <a:chExt cx="657149" cy="76248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657149" cy="76248"/>
            </a:xfrm>
            <a:custGeom>
              <a:avLst/>
              <a:gdLst/>
              <a:ahLst/>
              <a:cxnLst/>
              <a:rect l="l" t="t" r="r" b="b"/>
              <a:pathLst>
                <a:path w="657149" h="76248">
                  <a:moveTo>
                    <a:pt x="657149" y="0"/>
                  </a:moveTo>
                  <a:lnTo>
                    <a:pt x="657149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-9525"/>
              <a:ext cx="657149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589421" y="5674509"/>
            <a:ext cx="856759" cy="811277"/>
            <a:chOff x="0" y="0"/>
            <a:chExt cx="259283" cy="245518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59283" cy="245518"/>
            </a:xfrm>
            <a:custGeom>
              <a:avLst/>
              <a:gdLst/>
              <a:ahLst/>
              <a:cxnLst/>
              <a:rect l="l" t="t" r="r" b="b"/>
              <a:pathLst>
                <a:path w="259283" h="245518">
                  <a:moveTo>
                    <a:pt x="0" y="0"/>
                  </a:moveTo>
                  <a:lnTo>
                    <a:pt x="259283" y="0"/>
                  </a:lnTo>
                  <a:lnTo>
                    <a:pt x="259283" y="245518"/>
                  </a:lnTo>
                  <a:lnTo>
                    <a:pt x="0" y="245518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9525"/>
              <a:ext cx="259283" cy="25504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2025770" y="6729148"/>
            <a:ext cx="6992031" cy="811277"/>
            <a:chOff x="0" y="0"/>
            <a:chExt cx="657149" cy="76248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657149" cy="76248"/>
            </a:xfrm>
            <a:custGeom>
              <a:avLst/>
              <a:gdLst/>
              <a:ahLst/>
              <a:cxnLst/>
              <a:rect l="l" t="t" r="r" b="b"/>
              <a:pathLst>
                <a:path w="657149" h="76248">
                  <a:moveTo>
                    <a:pt x="657149" y="0"/>
                  </a:moveTo>
                  <a:lnTo>
                    <a:pt x="657149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0" y="-9525"/>
              <a:ext cx="657149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8589421" y="6729148"/>
            <a:ext cx="856759" cy="811277"/>
            <a:chOff x="0" y="0"/>
            <a:chExt cx="259283" cy="245518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259283" cy="245518"/>
            </a:xfrm>
            <a:custGeom>
              <a:avLst/>
              <a:gdLst/>
              <a:ahLst/>
              <a:cxnLst/>
              <a:rect l="l" t="t" r="r" b="b"/>
              <a:pathLst>
                <a:path w="259283" h="245518">
                  <a:moveTo>
                    <a:pt x="0" y="0"/>
                  </a:moveTo>
                  <a:lnTo>
                    <a:pt x="259283" y="0"/>
                  </a:lnTo>
                  <a:lnTo>
                    <a:pt x="259283" y="245518"/>
                  </a:lnTo>
                  <a:lnTo>
                    <a:pt x="0" y="245518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9525"/>
              <a:ext cx="259283" cy="25504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2025770" y="7783787"/>
            <a:ext cx="6992031" cy="811277"/>
            <a:chOff x="0" y="0"/>
            <a:chExt cx="657149" cy="76248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657149" cy="76248"/>
            </a:xfrm>
            <a:custGeom>
              <a:avLst/>
              <a:gdLst/>
              <a:ahLst/>
              <a:cxnLst/>
              <a:rect l="l" t="t" r="r" b="b"/>
              <a:pathLst>
                <a:path w="657149" h="76248">
                  <a:moveTo>
                    <a:pt x="657149" y="0"/>
                  </a:moveTo>
                  <a:lnTo>
                    <a:pt x="657149" y="76248"/>
                  </a:lnTo>
                  <a:lnTo>
                    <a:pt x="0" y="76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0" y="-9525"/>
              <a:ext cx="657149" cy="8577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8589421" y="7783787"/>
            <a:ext cx="856759" cy="811277"/>
            <a:chOff x="0" y="0"/>
            <a:chExt cx="259283" cy="245518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259283" cy="245518"/>
            </a:xfrm>
            <a:custGeom>
              <a:avLst/>
              <a:gdLst/>
              <a:ahLst/>
              <a:cxnLst/>
              <a:rect l="l" t="t" r="r" b="b"/>
              <a:pathLst>
                <a:path w="259283" h="245518">
                  <a:moveTo>
                    <a:pt x="0" y="0"/>
                  </a:moveTo>
                  <a:lnTo>
                    <a:pt x="259283" y="0"/>
                  </a:lnTo>
                  <a:lnTo>
                    <a:pt x="259283" y="245518"/>
                  </a:lnTo>
                  <a:lnTo>
                    <a:pt x="0" y="245518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9525"/>
              <a:ext cx="259283" cy="255043"/>
            </a:xfrm>
            <a:prstGeom prst="rect">
              <a:avLst/>
            </a:prstGeom>
          </p:spPr>
          <p:txBody>
            <a:bodyPr lIns="37070" tIns="37070" rIns="37070" bIns="37070" rtlCol="0" anchor="ctr"/>
            <a:lstStyle/>
            <a:p>
              <a:pPr algn="ctr">
                <a:lnSpc>
                  <a:spcPts val="1200"/>
                </a:lnSpc>
              </a:pPr>
              <a:endParaRPr/>
            </a:p>
          </p:txBody>
        </p:sp>
      </p:grpSp>
      <p:sp>
        <p:nvSpPr>
          <p:cNvPr id="93" name="Freeform 93"/>
          <p:cNvSpPr/>
          <p:nvPr/>
        </p:nvSpPr>
        <p:spPr>
          <a:xfrm>
            <a:off x="8748377" y="4742975"/>
            <a:ext cx="565065" cy="565065"/>
          </a:xfrm>
          <a:custGeom>
            <a:avLst/>
            <a:gdLst/>
            <a:ahLst/>
            <a:cxnLst/>
            <a:rect l="l" t="t" r="r" b="b"/>
            <a:pathLst>
              <a:path w="565065" h="565065">
                <a:moveTo>
                  <a:pt x="0" y="0"/>
                </a:moveTo>
                <a:lnTo>
                  <a:pt x="565065" y="0"/>
                </a:lnTo>
                <a:lnTo>
                  <a:pt x="565065" y="565065"/>
                </a:lnTo>
                <a:lnTo>
                  <a:pt x="0" y="5650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4" name="Freeform 94"/>
          <p:cNvSpPr/>
          <p:nvPr/>
        </p:nvSpPr>
        <p:spPr>
          <a:xfrm>
            <a:off x="8781188" y="3717295"/>
            <a:ext cx="499443" cy="502714"/>
          </a:xfrm>
          <a:custGeom>
            <a:avLst/>
            <a:gdLst/>
            <a:ahLst/>
            <a:cxnLst/>
            <a:rect l="l" t="t" r="r" b="b"/>
            <a:pathLst>
              <a:path w="499443" h="502714">
                <a:moveTo>
                  <a:pt x="0" y="0"/>
                </a:moveTo>
                <a:lnTo>
                  <a:pt x="499443" y="0"/>
                </a:lnTo>
                <a:lnTo>
                  <a:pt x="499443" y="502714"/>
                </a:lnTo>
                <a:lnTo>
                  <a:pt x="0" y="5027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5" name="Freeform 95"/>
          <p:cNvSpPr/>
          <p:nvPr/>
        </p:nvSpPr>
        <p:spPr>
          <a:xfrm>
            <a:off x="8812868" y="2673518"/>
            <a:ext cx="467762" cy="480990"/>
          </a:xfrm>
          <a:custGeom>
            <a:avLst/>
            <a:gdLst/>
            <a:ahLst/>
            <a:cxnLst/>
            <a:rect l="l" t="t" r="r" b="b"/>
            <a:pathLst>
              <a:path w="467762" h="480990">
                <a:moveTo>
                  <a:pt x="0" y="0"/>
                </a:moveTo>
                <a:lnTo>
                  <a:pt x="467763" y="0"/>
                </a:lnTo>
                <a:lnTo>
                  <a:pt x="467763" y="480990"/>
                </a:lnTo>
                <a:lnTo>
                  <a:pt x="0" y="4809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6" name="Freeform 96"/>
          <p:cNvSpPr/>
          <p:nvPr/>
        </p:nvSpPr>
        <p:spPr>
          <a:xfrm>
            <a:off x="8729774" y="5853721"/>
            <a:ext cx="633950" cy="440595"/>
          </a:xfrm>
          <a:custGeom>
            <a:avLst/>
            <a:gdLst/>
            <a:ahLst/>
            <a:cxnLst/>
            <a:rect l="l" t="t" r="r" b="b"/>
            <a:pathLst>
              <a:path w="633950" h="440595">
                <a:moveTo>
                  <a:pt x="0" y="0"/>
                </a:moveTo>
                <a:lnTo>
                  <a:pt x="633951" y="0"/>
                </a:lnTo>
                <a:lnTo>
                  <a:pt x="633951" y="440595"/>
                </a:lnTo>
                <a:lnTo>
                  <a:pt x="0" y="4405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7" name="Freeform 97"/>
          <p:cNvSpPr/>
          <p:nvPr/>
        </p:nvSpPr>
        <p:spPr>
          <a:xfrm>
            <a:off x="8743909" y="6922178"/>
            <a:ext cx="547784" cy="425217"/>
          </a:xfrm>
          <a:custGeom>
            <a:avLst/>
            <a:gdLst/>
            <a:ahLst/>
            <a:cxnLst/>
            <a:rect l="l" t="t" r="r" b="b"/>
            <a:pathLst>
              <a:path w="547784" h="425217">
                <a:moveTo>
                  <a:pt x="0" y="0"/>
                </a:moveTo>
                <a:lnTo>
                  <a:pt x="547784" y="0"/>
                </a:lnTo>
                <a:lnTo>
                  <a:pt x="547784" y="425217"/>
                </a:lnTo>
                <a:lnTo>
                  <a:pt x="0" y="4252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8" name="TextBox 98"/>
          <p:cNvSpPr txBox="1"/>
          <p:nvPr/>
        </p:nvSpPr>
        <p:spPr>
          <a:xfrm>
            <a:off x="1725450" y="2749191"/>
            <a:ext cx="6543219" cy="32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Fragmented and uncoordinated policies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725450" y="3803830"/>
            <a:ext cx="6543219" cy="32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Reactive, short-term crisis management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725450" y="4858469"/>
            <a:ext cx="6543219" cy="32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Lack of clear roles and responsibilities 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725450" y="5913109"/>
            <a:ext cx="6543219" cy="32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Data gaps and lack of integration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725450" y="6967748"/>
            <a:ext cx="6543219" cy="32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Limited investment steer and financial mechanisms 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725450" y="8027129"/>
            <a:ext cx="6543219" cy="32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Inequitable impact on vulnerable populations 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9646275" y="4858469"/>
            <a:ext cx="5831658" cy="32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Defined Institutional Leadership &amp; Accountability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9646275" y="5913109"/>
            <a:ext cx="6794727" cy="324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Data-Driven Decision-Making and Risk-Informed Policies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9646275" y="6967748"/>
            <a:ext cx="6524802" cy="32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Heat Risk-Informed Investments and Targeted Funding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9646275" y="8027129"/>
            <a:ext cx="4627175" cy="32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Inclusive, Community-Driven Solutions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9646275" y="2743314"/>
            <a:ext cx="4457371" cy="32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Multi-Sector, Multi-Scale Approaches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9646275" y="3797953"/>
            <a:ext cx="6635958" cy="32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2088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Proactive, Long-Term Extreme Heat Risk Reduction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1457056" y="1890674"/>
            <a:ext cx="7132365" cy="38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  <a:spcBef>
                <a:spcPct val="0"/>
              </a:spcBef>
            </a:pPr>
            <a:r>
              <a:rPr lang="en-US" sz="2461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FROM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9446180" y="1872911"/>
            <a:ext cx="7384763" cy="38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3"/>
              </a:lnSpc>
              <a:spcBef>
                <a:spcPct val="0"/>
              </a:spcBef>
            </a:pPr>
            <a:r>
              <a:rPr lang="en-US" sz="2461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TO</a:t>
            </a:r>
          </a:p>
        </p:txBody>
      </p:sp>
      <p:sp>
        <p:nvSpPr>
          <p:cNvPr id="112" name="AutoShape 112"/>
          <p:cNvSpPr/>
          <p:nvPr/>
        </p:nvSpPr>
        <p:spPr>
          <a:xfrm>
            <a:off x="6124224" y="2068792"/>
            <a:ext cx="5786525" cy="0"/>
          </a:xfrm>
          <a:prstGeom prst="line">
            <a:avLst/>
          </a:prstGeom>
          <a:ln w="28575" cap="flat">
            <a:gradFill>
              <a:gsLst>
                <a:gs pos="15000">
                  <a:srgbClr val="F8AD00">
                    <a:alpha val="100000"/>
                  </a:srgbClr>
                </a:gs>
                <a:gs pos="50000">
                  <a:srgbClr val="E13333">
                    <a:alpha val="100000"/>
                  </a:srgbClr>
                </a:gs>
                <a:gs pos="85000">
                  <a:srgbClr val="3992FF">
                    <a:alpha val="100000"/>
                  </a:srgbClr>
                </a:gs>
              </a:gsLst>
              <a:lin ang="18900000"/>
            </a:gra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CH"/>
          </a:p>
        </p:txBody>
      </p:sp>
      <p:sp>
        <p:nvSpPr>
          <p:cNvPr id="113" name="Freeform 113"/>
          <p:cNvSpPr/>
          <p:nvPr/>
        </p:nvSpPr>
        <p:spPr>
          <a:xfrm>
            <a:off x="8794611" y="7911598"/>
            <a:ext cx="472597" cy="565138"/>
          </a:xfrm>
          <a:custGeom>
            <a:avLst/>
            <a:gdLst/>
            <a:ahLst/>
            <a:cxnLst/>
            <a:rect l="l" t="t" r="r" b="b"/>
            <a:pathLst>
              <a:path w="472597" h="565138">
                <a:moveTo>
                  <a:pt x="0" y="0"/>
                </a:moveTo>
                <a:lnTo>
                  <a:pt x="472597" y="0"/>
                </a:lnTo>
                <a:lnTo>
                  <a:pt x="472597" y="565138"/>
                </a:lnTo>
                <a:lnTo>
                  <a:pt x="0" y="5651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14" name="TextBox 114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116" name="Freeform 116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17" name="Freeform 117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18" name="Freeform 118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19" name="Freeform 119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848011" y="951598"/>
            <a:ext cx="18615213" cy="325247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TOOLKIT COMPONENTS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64927" y="2829244"/>
            <a:ext cx="5723344" cy="81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Assess the Maturity of your Extreme Heat Risk Governance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64927" y="4511132"/>
            <a:ext cx="5175809" cy="81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Operationalize Extreme </a:t>
            </a:r>
          </a:p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Heat Risk Governance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64927" y="6348697"/>
            <a:ext cx="5175809" cy="40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Plan for Heat Action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07346" y="2833954"/>
            <a:ext cx="6608900" cy="8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</a:pPr>
            <a:r>
              <a:rPr lang="en-US" sz="2460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Identify strengths and gaps across leadership, response and collaboration.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07346" y="4529387"/>
            <a:ext cx="7776600" cy="82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</a:pPr>
            <a:r>
              <a:rPr lang="en-US" sz="2460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Cooperate across health, environment, energy, agriculture, and other sectors.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07346" y="6317479"/>
            <a:ext cx="7046553" cy="41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2"/>
              </a:lnSpc>
            </a:pPr>
            <a:r>
              <a:rPr lang="en-US" sz="2460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Build strong, cross-sectoral Heat Action Plans.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851241"/>
            <a:ext cx="1452335" cy="40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Tool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583275"/>
            <a:ext cx="1452335" cy="40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Tool 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358148"/>
            <a:ext cx="1936227" cy="403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5"/>
              </a:lnSpc>
            </a:pPr>
            <a:r>
              <a:rPr lang="en-US" sz="2760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Tool 3</a:t>
            </a:r>
          </a:p>
        </p:txBody>
      </p:sp>
      <p:sp>
        <p:nvSpPr>
          <p:cNvPr id="13" name="AutoShape 13"/>
          <p:cNvSpPr/>
          <p:nvPr/>
        </p:nvSpPr>
        <p:spPr>
          <a:xfrm>
            <a:off x="869002" y="4082507"/>
            <a:ext cx="16390298" cy="0"/>
          </a:xfrm>
          <a:prstGeom prst="line">
            <a:avLst/>
          </a:prstGeom>
          <a:ln w="19050" cap="flat">
            <a:solidFill>
              <a:srgbClr val="D628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4" name="AutoShape 14"/>
          <p:cNvSpPr/>
          <p:nvPr/>
        </p:nvSpPr>
        <p:spPr>
          <a:xfrm>
            <a:off x="869002" y="5854140"/>
            <a:ext cx="16390298" cy="0"/>
          </a:xfrm>
          <a:prstGeom prst="line">
            <a:avLst/>
          </a:prstGeom>
          <a:ln w="19050" cap="flat">
            <a:solidFill>
              <a:srgbClr val="D628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grpSp>
        <p:nvGrpSpPr>
          <p:cNvPr id="15" name="Group 15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16" name="Freeform 16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63606" y="932743"/>
            <a:ext cx="18615213" cy="325247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TOOL 1: MATURITY MODEL FOR HEAT GOVERNANCE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4" name="Freeform 4"/>
          <p:cNvSpPr/>
          <p:nvPr/>
        </p:nvSpPr>
        <p:spPr>
          <a:xfrm>
            <a:off x="3244346" y="1920150"/>
            <a:ext cx="12557422" cy="6446700"/>
          </a:xfrm>
          <a:custGeom>
            <a:avLst/>
            <a:gdLst/>
            <a:ahLst/>
            <a:cxnLst/>
            <a:rect l="l" t="t" r="r" b="b"/>
            <a:pathLst>
              <a:path w="12557422" h="6446700">
                <a:moveTo>
                  <a:pt x="0" y="0"/>
                </a:moveTo>
                <a:lnTo>
                  <a:pt x="12557422" y="0"/>
                </a:lnTo>
                <a:lnTo>
                  <a:pt x="12557422" y="6446700"/>
                </a:lnTo>
                <a:lnTo>
                  <a:pt x="0" y="6446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79" b="-234603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5" name="Group 5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6" name="Freeform 6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Freeform 8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19733" y="5325569"/>
            <a:ext cx="4959195" cy="2741557"/>
            <a:chOff x="0" y="0"/>
            <a:chExt cx="1306126" cy="7220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6126" cy="722056"/>
            </a:xfrm>
            <a:custGeom>
              <a:avLst/>
              <a:gdLst/>
              <a:ahLst/>
              <a:cxnLst/>
              <a:rect l="l" t="t" r="r" b="b"/>
              <a:pathLst>
                <a:path w="1306126" h="722056">
                  <a:moveTo>
                    <a:pt x="0" y="0"/>
                  </a:moveTo>
                  <a:lnTo>
                    <a:pt x="1306126" y="0"/>
                  </a:lnTo>
                  <a:lnTo>
                    <a:pt x="1306126" y="722056"/>
                  </a:lnTo>
                  <a:lnTo>
                    <a:pt x="0" y="722056"/>
                  </a:lnTo>
                  <a:close/>
                </a:path>
              </a:pathLst>
            </a:custGeom>
            <a:solidFill>
              <a:srgbClr val="FEFFF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06126" cy="7220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520181" y="2164161"/>
            <a:ext cx="5404913" cy="5404913"/>
          </a:xfrm>
          <a:custGeom>
            <a:avLst/>
            <a:gdLst/>
            <a:ahLst/>
            <a:cxnLst/>
            <a:rect l="l" t="t" r="r" b="b"/>
            <a:pathLst>
              <a:path w="5404913" h="5404913">
                <a:moveTo>
                  <a:pt x="0" y="0"/>
                </a:moveTo>
                <a:lnTo>
                  <a:pt x="5404914" y="0"/>
                </a:lnTo>
                <a:lnTo>
                  <a:pt x="5404914" y="5404913"/>
                </a:lnTo>
                <a:lnTo>
                  <a:pt x="0" y="54049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7" name="Group 7"/>
          <p:cNvGrpSpPr/>
          <p:nvPr/>
        </p:nvGrpSpPr>
        <p:grpSpPr>
          <a:xfrm>
            <a:off x="12163920" y="5422158"/>
            <a:ext cx="4943349" cy="2644968"/>
            <a:chOff x="0" y="0"/>
            <a:chExt cx="1301952" cy="6966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01952" cy="696617"/>
            </a:xfrm>
            <a:custGeom>
              <a:avLst/>
              <a:gdLst/>
              <a:ahLst/>
              <a:cxnLst/>
              <a:rect l="l" t="t" r="r" b="b"/>
              <a:pathLst>
                <a:path w="1301952" h="696617">
                  <a:moveTo>
                    <a:pt x="0" y="0"/>
                  </a:moveTo>
                  <a:lnTo>
                    <a:pt x="1301952" y="0"/>
                  </a:lnTo>
                  <a:lnTo>
                    <a:pt x="1301952" y="696617"/>
                  </a:lnTo>
                  <a:lnTo>
                    <a:pt x="0" y="696617"/>
                  </a:lnTo>
                  <a:close/>
                </a:path>
              </a:pathLst>
            </a:custGeom>
            <a:solidFill>
              <a:srgbClr val="FEFFF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301952" cy="696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69085" y="1920848"/>
            <a:ext cx="4913971" cy="3157955"/>
            <a:chOff x="0" y="0"/>
            <a:chExt cx="1294214" cy="831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94215" cy="831725"/>
            </a:xfrm>
            <a:custGeom>
              <a:avLst/>
              <a:gdLst/>
              <a:ahLst/>
              <a:cxnLst/>
              <a:rect l="l" t="t" r="r" b="b"/>
              <a:pathLst>
                <a:path w="1294215" h="831725">
                  <a:moveTo>
                    <a:pt x="0" y="0"/>
                  </a:moveTo>
                  <a:lnTo>
                    <a:pt x="1294215" y="0"/>
                  </a:lnTo>
                  <a:lnTo>
                    <a:pt x="1294215" y="831725"/>
                  </a:lnTo>
                  <a:lnTo>
                    <a:pt x="0" y="831725"/>
                  </a:lnTo>
                  <a:close/>
                </a:path>
              </a:pathLst>
            </a:custGeom>
            <a:solidFill>
              <a:srgbClr val="FEFFF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294214" cy="831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9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2138911">
            <a:off x="6891347" y="2469930"/>
            <a:ext cx="4823522" cy="4793375"/>
          </a:xfrm>
          <a:custGeom>
            <a:avLst/>
            <a:gdLst/>
            <a:ahLst/>
            <a:cxnLst/>
            <a:rect l="l" t="t" r="r" b="b"/>
            <a:pathLst>
              <a:path w="4823522" h="4793375">
                <a:moveTo>
                  <a:pt x="0" y="0"/>
                </a:moveTo>
                <a:lnTo>
                  <a:pt x="4823522" y="0"/>
                </a:lnTo>
                <a:lnTo>
                  <a:pt x="4823522" y="4793375"/>
                </a:lnTo>
                <a:lnTo>
                  <a:pt x="0" y="479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14" name="Group 14"/>
          <p:cNvGrpSpPr/>
          <p:nvPr/>
        </p:nvGrpSpPr>
        <p:grpSpPr>
          <a:xfrm>
            <a:off x="8163927" y="2391791"/>
            <a:ext cx="1409771" cy="1393185"/>
            <a:chOff x="0" y="0"/>
            <a:chExt cx="430335" cy="4252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0335" cy="425272"/>
            </a:xfrm>
            <a:custGeom>
              <a:avLst/>
              <a:gdLst/>
              <a:ahLst/>
              <a:cxnLst/>
              <a:rect l="l" t="t" r="r" b="b"/>
              <a:pathLst>
                <a:path w="430335" h="425272">
                  <a:moveTo>
                    <a:pt x="0" y="0"/>
                  </a:moveTo>
                  <a:lnTo>
                    <a:pt x="430335" y="0"/>
                  </a:lnTo>
                  <a:lnTo>
                    <a:pt x="430335" y="425272"/>
                  </a:lnTo>
                  <a:lnTo>
                    <a:pt x="0" y="425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430335" cy="434797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75621" y="2458149"/>
            <a:ext cx="5075579" cy="1005513"/>
            <a:chOff x="0" y="0"/>
            <a:chExt cx="7843483" cy="15538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43513" cy="1553744"/>
            </a:xfrm>
            <a:custGeom>
              <a:avLst/>
              <a:gdLst/>
              <a:ahLst/>
              <a:cxnLst/>
              <a:rect l="l" t="t" r="r" b="b"/>
              <a:pathLst>
                <a:path w="7843513" h="1553744">
                  <a:moveTo>
                    <a:pt x="7459600" y="0"/>
                  </a:moveTo>
                  <a:lnTo>
                    <a:pt x="5427626" y="0"/>
                  </a:lnTo>
                  <a:lnTo>
                    <a:pt x="2025401" y="0"/>
                  </a:lnTo>
                  <a:lnTo>
                    <a:pt x="0" y="0"/>
                  </a:lnTo>
                  <a:lnTo>
                    <a:pt x="0" y="1553744"/>
                  </a:lnTo>
                  <a:lnTo>
                    <a:pt x="2025401" y="1553744"/>
                  </a:lnTo>
                  <a:lnTo>
                    <a:pt x="5427626" y="1553744"/>
                  </a:lnTo>
                  <a:lnTo>
                    <a:pt x="7459600" y="1553744"/>
                  </a:lnTo>
                  <a:lnTo>
                    <a:pt x="7843513" y="777002"/>
                  </a:lnTo>
                  <a:lnTo>
                    <a:pt x="7459600" y="0"/>
                  </a:lnTo>
                  <a:close/>
                </a:path>
              </a:pathLst>
            </a:custGeom>
            <a:solidFill>
              <a:srgbClr val="DC442F"/>
            </a:solid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94246" y="2424692"/>
            <a:ext cx="4884682" cy="2358038"/>
            <a:chOff x="0" y="0"/>
            <a:chExt cx="1491058" cy="7197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91058" cy="719796"/>
            </a:xfrm>
            <a:custGeom>
              <a:avLst/>
              <a:gdLst/>
              <a:ahLst/>
              <a:cxnLst/>
              <a:rect l="l" t="t" r="r" b="b"/>
              <a:pathLst>
                <a:path w="1491058" h="719796">
                  <a:moveTo>
                    <a:pt x="0" y="0"/>
                  </a:moveTo>
                  <a:lnTo>
                    <a:pt x="1491058" y="0"/>
                  </a:lnTo>
                  <a:lnTo>
                    <a:pt x="1491058" y="719796"/>
                  </a:lnTo>
                  <a:lnTo>
                    <a:pt x="0" y="719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491058" cy="729321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2138911">
            <a:off x="6814189" y="2633740"/>
            <a:ext cx="4479085" cy="4793375"/>
          </a:xfrm>
          <a:custGeom>
            <a:avLst/>
            <a:gdLst/>
            <a:ahLst/>
            <a:cxnLst/>
            <a:rect l="l" t="t" r="r" b="b"/>
            <a:pathLst>
              <a:path w="4479085" h="4793375">
                <a:moveTo>
                  <a:pt x="0" y="0"/>
                </a:moveTo>
                <a:lnTo>
                  <a:pt x="4479084" y="0"/>
                </a:lnTo>
                <a:lnTo>
                  <a:pt x="4479084" y="4793375"/>
                </a:lnTo>
                <a:lnTo>
                  <a:pt x="0" y="4793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689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23" name="Group 23"/>
          <p:cNvGrpSpPr/>
          <p:nvPr/>
        </p:nvGrpSpPr>
        <p:grpSpPr>
          <a:xfrm>
            <a:off x="1319733" y="5811047"/>
            <a:ext cx="4959195" cy="2256079"/>
            <a:chOff x="0" y="0"/>
            <a:chExt cx="1513804" cy="6886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13804" cy="688672"/>
            </a:xfrm>
            <a:custGeom>
              <a:avLst/>
              <a:gdLst/>
              <a:ahLst/>
              <a:cxnLst/>
              <a:rect l="l" t="t" r="r" b="b"/>
              <a:pathLst>
                <a:path w="1513804" h="688672">
                  <a:moveTo>
                    <a:pt x="0" y="0"/>
                  </a:moveTo>
                  <a:lnTo>
                    <a:pt x="1513804" y="0"/>
                  </a:lnTo>
                  <a:lnTo>
                    <a:pt x="1513804" y="688672"/>
                  </a:lnTo>
                  <a:lnTo>
                    <a:pt x="0" y="688672"/>
                  </a:lnTo>
                  <a:close/>
                </a:path>
              </a:pathLst>
            </a:custGeom>
            <a:solidFill>
              <a:srgbClr val="F28E3C">
                <a:alpha val="14902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513804" cy="698197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169085" y="2407474"/>
            <a:ext cx="4913971" cy="2662719"/>
            <a:chOff x="0" y="0"/>
            <a:chExt cx="1499999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99999" cy="812800"/>
            </a:xfrm>
            <a:custGeom>
              <a:avLst/>
              <a:gdLst/>
              <a:ahLst/>
              <a:cxnLst/>
              <a:rect l="l" t="t" r="r" b="b"/>
              <a:pathLst>
                <a:path w="1499999" h="812800">
                  <a:moveTo>
                    <a:pt x="0" y="0"/>
                  </a:moveTo>
                  <a:lnTo>
                    <a:pt x="1499999" y="0"/>
                  </a:lnTo>
                  <a:lnTo>
                    <a:pt x="149999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22851">
                <a:alpha val="20784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499999" cy="822325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19733" y="5325569"/>
            <a:ext cx="4959195" cy="486626"/>
            <a:chOff x="0" y="0"/>
            <a:chExt cx="7640790" cy="749760"/>
          </a:xfrm>
        </p:grpSpPr>
        <p:sp>
          <p:nvSpPr>
            <p:cNvPr id="30" name="Freeform 30"/>
            <p:cNvSpPr/>
            <p:nvPr/>
          </p:nvSpPr>
          <p:spPr>
            <a:xfrm>
              <a:off x="35703" y="23241"/>
              <a:ext cx="7569293" cy="703199"/>
            </a:xfrm>
            <a:custGeom>
              <a:avLst/>
              <a:gdLst/>
              <a:ahLst/>
              <a:cxnLst/>
              <a:rect l="l" t="t" r="r" b="b"/>
              <a:pathLst>
                <a:path w="7569293" h="703199">
                  <a:moveTo>
                    <a:pt x="0" y="0"/>
                  </a:moveTo>
                  <a:lnTo>
                    <a:pt x="7569293" y="0"/>
                  </a:lnTo>
                  <a:lnTo>
                    <a:pt x="7569293" y="703199"/>
                  </a:lnTo>
                  <a:lnTo>
                    <a:pt x="0" y="703199"/>
                  </a:lnTo>
                  <a:close/>
                </a:path>
              </a:pathLst>
            </a:custGeom>
            <a:solidFill>
              <a:srgbClr val="F28E3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7640699" cy="749682"/>
            </a:xfrm>
            <a:custGeom>
              <a:avLst/>
              <a:gdLst/>
              <a:ahLst/>
              <a:cxnLst/>
              <a:rect l="l" t="t" r="r" b="b"/>
              <a:pathLst>
                <a:path w="7640699" h="749682">
                  <a:moveTo>
                    <a:pt x="35703" y="0"/>
                  </a:moveTo>
                  <a:lnTo>
                    <a:pt x="7604996" y="0"/>
                  </a:lnTo>
                  <a:cubicBezTo>
                    <a:pt x="7624701" y="0"/>
                    <a:pt x="7640699" y="10414"/>
                    <a:pt x="7640699" y="23241"/>
                  </a:cubicBezTo>
                  <a:lnTo>
                    <a:pt x="7640699" y="726440"/>
                  </a:lnTo>
                  <a:cubicBezTo>
                    <a:pt x="7640699" y="739267"/>
                    <a:pt x="7624701" y="749681"/>
                    <a:pt x="7604996" y="749681"/>
                  </a:cubicBezTo>
                  <a:lnTo>
                    <a:pt x="35703" y="749681"/>
                  </a:lnTo>
                  <a:cubicBezTo>
                    <a:pt x="15998" y="749808"/>
                    <a:pt x="0" y="739394"/>
                    <a:pt x="0" y="726440"/>
                  </a:cubicBezTo>
                  <a:lnTo>
                    <a:pt x="0" y="23241"/>
                  </a:lnTo>
                  <a:cubicBezTo>
                    <a:pt x="0" y="10414"/>
                    <a:pt x="15998" y="0"/>
                    <a:pt x="35703" y="0"/>
                  </a:cubicBezTo>
                  <a:moveTo>
                    <a:pt x="35703" y="46609"/>
                  </a:moveTo>
                  <a:lnTo>
                    <a:pt x="35703" y="23241"/>
                  </a:lnTo>
                  <a:lnTo>
                    <a:pt x="71602" y="23241"/>
                  </a:lnTo>
                  <a:lnTo>
                    <a:pt x="71602" y="726440"/>
                  </a:lnTo>
                  <a:lnTo>
                    <a:pt x="35703" y="726440"/>
                  </a:lnTo>
                  <a:lnTo>
                    <a:pt x="35703" y="703199"/>
                  </a:lnTo>
                  <a:lnTo>
                    <a:pt x="7604996" y="703199"/>
                  </a:lnTo>
                  <a:lnTo>
                    <a:pt x="7604996" y="726440"/>
                  </a:lnTo>
                  <a:lnTo>
                    <a:pt x="7569293" y="726440"/>
                  </a:lnTo>
                  <a:lnTo>
                    <a:pt x="7569293" y="23241"/>
                  </a:lnTo>
                  <a:lnTo>
                    <a:pt x="7604996" y="23241"/>
                  </a:lnTo>
                  <a:lnTo>
                    <a:pt x="7604996" y="46609"/>
                  </a:lnTo>
                  <a:lnTo>
                    <a:pt x="35703" y="46609"/>
                  </a:lnTo>
                  <a:close/>
                </a:path>
              </a:pathLst>
            </a:custGeom>
            <a:solidFill>
              <a:srgbClr val="F28E3C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7640790" cy="749760"/>
            </a:xfrm>
            <a:prstGeom prst="rect">
              <a:avLst/>
            </a:prstGeom>
          </p:spPr>
          <p:txBody>
            <a:bodyPr lIns="43962" tIns="43962" rIns="43962" bIns="43962" rtlCol="0" anchor="ctr"/>
            <a:lstStyle/>
            <a:p>
              <a:pPr algn="l">
                <a:lnSpc>
                  <a:spcPts val="2492"/>
                </a:lnSpc>
              </a:pPr>
              <a:r>
                <a:rPr lang="en-US" sz="2076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 4. LEARN AND IMPROVE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154395" y="1920848"/>
            <a:ext cx="4928660" cy="486626"/>
            <a:chOff x="0" y="0"/>
            <a:chExt cx="7593743" cy="749760"/>
          </a:xfrm>
        </p:grpSpPr>
        <p:sp>
          <p:nvSpPr>
            <p:cNvPr id="34" name="Freeform 34"/>
            <p:cNvSpPr/>
            <p:nvPr/>
          </p:nvSpPr>
          <p:spPr>
            <a:xfrm>
              <a:off x="35483" y="23241"/>
              <a:ext cx="7522686" cy="703199"/>
            </a:xfrm>
            <a:custGeom>
              <a:avLst/>
              <a:gdLst/>
              <a:ahLst/>
              <a:cxnLst/>
              <a:rect l="l" t="t" r="r" b="b"/>
              <a:pathLst>
                <a:path w="7522686" h="703199">
                  <a:moveTo>
                    <a:pt x="0" y="0"/>
                  </a:moveTo>
                  <a:lnTo>
                    <a:pt x="7522687" y="0"/>
                  </a:lnTo>
                  <a:lnTo>
                    <a:pt x="7522687" y="703199"/>
                  </a:lnTo>
                  <a:lnTo>
                    <a:pt x="0" y="703199"/>
                  </a:lnTo>
                  <a:close/>
                </a:path>
              </a:pathLst>
            </a:custGeom>
            <a:solidFill>
              <a:srgbClr val="022851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7593653" cy="749682"/>
            </a:xfrm>
            <a:custGeom>
              <a:avLst/>
              <a:gdLst/>
              <a:ahLst/>
              <a:cxnLst/>
              <a:rect l="l" t="t" r="r" b="b"/>
              <a:pathLst>
                <a:path w="7593653" h="749682">
                  <a:moveTo>
                    <a:pt x="35483" y="0"/>
                  </a:moveTo>
                  <a:lnTo>
                    <a:pt x="7558170" y="0"/>
                  </a:lnTo>
                  <a:cubicBezTo>
                    <a:pt x="7577754" y="0"/>
                    <a:pt x="7593653" y="10414"/>
                    <a:pt x="7593653" y="23241"/>
                  </a:cubicBezTo>
                  <a:lnTo>
                    <a:pt x="7593653" y="726440"/>
                  </a:lnTo>
                  <a:cubicBezTo>
                    <a:pt x="7593653" y="739267"/>
                    <a:pt x="7577754" y="749681"/>
                    <a:pt x="7558170" y="749681"/>
                  </a:cubicBezTo>
                  <a:lnTo>
                    <a:pt x="35483" y="749681"/>
                  </a:lnTo>
                  <a:cubicBezTo>
                    <a:pt x="15900" y="749808"/>
                    <a:pt x="0" y="739394"/>
                    <a:pt x="0" y="726440"/>
                  </a:cubicBezTo>
                  <a:lnTo>
                    <a:pt x="0" y="23241"/>
                  </a:lnTo>
                  <a:cubicBezTo>
                    <a:pt x="0" y="10414"/>
                    <a:pt x="15900" y="0"/>
                    <a:pt x="35483" y="0"/>
                  </a:cubicBezTo>
                  <a:moveTo>
                    <a:pt x="35483" y="46609"/>
                  </a:moveTo>
                  <a:lnTo>
                    <a:pt x="35483" y="23241"/>
                  </a:lnTo>
                  <a:lnTo>
                    <a:pt x="71161" y="23241"/>
                  </a:lnTo>
                  <a:lnTo>
                    <a:pt x="71161" y="726440"/>
                  </a:lnTo>
                  <a:lnTo>
                    <a:pt x="35483" y="726440"/>
                  </a:lnTo>
                  <a:lnTo>
                    <a:pt x="35483" y="703199"/>
                  </a:lnTo>
                  <a:lnTo>
                    <a:pt x="7558170" y="703199"/>
                  </a:lnTo>
                  <a:lnTo>
                    <a:pt x="7558170" y="726440"/>
                  </a:lnTo>
                  <a:lnTo>
                    <a:pt x="7522687" y="726440"/>
                  </a:lnTo>
                  <a:lnTo>
                    <a:pt x="7522687" y="23241"/>
                  </a:lnTo>
                  <a:lnTo>
                    <a:pt x="7558170" y="23241"/>
                  </a:lnTo>
                  <a:lnTo>
                    <a:pt x="7558170" y="46609"/>
                  </a:lnTo>
                  <a:lnTo>
                    <a:pt x="35483" y="46609"/>
                  </a:lnTo>
                  <a:close/>
                </a:path>
              </a:pathLst>
            </a:custGeom>
            <a:solidFill>
              <a:srgbClr val="022851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7593743" cy="749760"/>
            </a:xfrm>
            <a:prstGeom prst="rect">
              <a:avLst/>
            </a:prstGeom>
          </p:spPr>
          <p:txBody>
            <a:bodyPr lIns="43962" tIns="43962" rIns="43962" bIns="43962" rtlCol="0" anchor="ctr"/>
            <a:lstStyle/>
            <a:p>
              <a:pPr algn="l">
                <a:lnSpc>
                  <a:spcPts val="2492"/>
                </a:lnSpc>
              </a:pPr>
              <a:r>
                <a:rPr lang="en-US" sz="2076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 2. PLAN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163920" y="5422158"/>
            <a:ext cx="4943349" cy="486626"/>
            <a:chOff x="0" y="0"/>
            <a:chExt cx="7616376" cy="749760"/>
          </a:xfrm>
        </p:grpSpPr>
        <p:sp>
          <p:nvSpPr>
            <p:cNvPr id="38" name="Freeform 38"/>
            <p:cNvSpPr/>
            <p:nvPr/>
          </p:nvSpPr>
          <p:spPr>
            <a:xfrm>
              <a:off x="35589" y="23241"/>
              <a:ext cx="7545107" cy="703199"/>
            </a:xfrm>
            <a:custGeom>
              <a:avLst/>
              <a:gdLst/>
              <a:ahLst/>
              <a:cxnLst/>
              <a:rect l="l" t="t" r="r" b="b"/>
              <a:pathLst>
                <a:path w="7545107" h="703199">
                  <a:moveTo>
                    <a:pt x="0" y="0"/>
                  </a:moveTo>
                  <a:lnTo>
                    <a:pt x="7545107" y="0"/>
                  </a:lnTo>
                  <a:lnTo>
                    <a:pt x="7545107" y="703199"/>
                  </a:lnTo>
                  <a:lnTo>
                    <a:pt x="0" y="703199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7616285" cy="749682"/>
            </a:xfrm>
            <a:custGeom>
              <a:avLst/>
              <a:gdLst/>
              <a:ahLst/>
              <a:cxnLst/>
              <a:rect l="l" t="t" r="r" b="b"/>
              <a:pathLst>
                <a:path w="7616285" h="749682">
                  <a:moveTo>
                    <a:pt x="35589" y="0"/>
                  </a:moveTo>
                  <a:lnTo>
                    <a:pt x="7580696" y="0"/>
                  </a:lnTo>
                  <a:cubicBezTo>
                    <a:pt x="7600338" y="0"/>
                    <a:pt x="7616285" y="10414"/>
                    <a:pt x="7616285" y="23241"/>
                  </a:cubicBezTo>
                  <a:lnTo>
                    <a:pt x="7616285" y="726440"/>
                  </a:lnTo>
                  <a:cubicBezTo>
                    <a:pt x="7616285" y="739267"/>
                    <a:pt x="7600338" y="749681"/>
                    <a:pt x="7580696" y="749681"/>
                  </a:cubicBezTo>
                  <a:lnTo>
                    <a:pt x="35589" y="749681"/>
                  </a:lnTo>
                  <a:cubicBezTo>
                    <a:pt x="15947" y="749808"/>
                    <a:pt x="0" y="739394"/>
                    <a:pt x="0" y="726440"/>
                  </a:cubicBezTo>
                  <a:lnTo>
                    <a:pt x="0" y="23241"/>
                  </a:lnTo>
                  <a:cubicBezTo>
                    <a:pt x="0" y="10414"/>
                    <a:pt x="15947" y="0"/>
                    <a:pt x="35589" y="0"/>
                  </a:cubicBezTo>
                  <a:moveTo>
                    <a:pt x="35589" y="46609"/>
                  </a:moveTo>
                  <a:lnTo>
                    <a:pt x="35589" y="23241"/>
                  </a:lnTo>
                  <a:lnTo>
                    <a:pt x="71373" y="23241"/>
                  </a:lnTo>
                  <a:lnTo>
                    <a:pt x="71373" y="726440"/>
                  </a:lnTo>
                  <a:lnTo>
                    <a:pt x="35589" y="726440"/>
                  </a:lnTo>
                  <a:lnTo>
                    <a:pt x="35589" y="703199"/>
                  </a:lnTo>
                  <a:lnTo>
                    <a:pt x="7580696" y="703199"/>
                  </a:lnTo>
                  <a:lnTo>
                    <a:pt x="7580696" y="726440"/>
                  </a:lnTo>
                  <a:lnTo>
                    <a:pt x="7545107" y="726440"/>
                  </a:lnTo>
                  <a:lnTo>
                    <a:pt x="7545107" y="23241"/>
                  </a:lnTo>
                  <a:lnTo>
                    <a:pt x="7580696" y="23241"/>
                  </a:lnTo>
                  <a:lnTo>
                    <a:pt x="7580696" y="46609"/>
                  </a:lnTo>
                  <a:lnTo>
                    <a:pt x="35589" y="46609"/>
                  </a:lnTo>
                  <a:close/>
                </a:path>
              </a:pathLst>
            </a:custGeom>
            <a:solidFill>
              <a:srgbClr val="009EDB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7616376" cy="749760"/>
            </a:xfrm>
            <a:prstGeom prst="rect">
              <a:avLst/>
            </a:prstGeom>
          </p:spPr>
          <p:txBody>
            <a:bodyPr lIns="43962" tIns="43962" rIns="43962" bIns="43962" rtlCol="0" anchor="ctr"/>
            <a:lstStyle/>
            <a:p>
              <a:pPr algn="l">
                <a:lnSpc>
                  <a:spcPts val="2492"/>
                </a:lnSpc>
              </a:pPr>
              <a:r>
                <a:rPr lang="en-US" sz="2076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  3. ACT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64957" y="2424692"/>
            <a:ext cx="4913971" cy="2390689"/>
            <a:chOff x="0" y="0"/>
            <a:chExt cx="1499999" cy="72976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499999" cy="729762"/>
            </a:xfrm>
            <a:custGeom>
              <a:avLst/>
              <a:gdLst/>
              <a:ahLst/>
              <a:cxnLst/>
              <a:rect l="l" t="t" r="r" b="b"/>
              <a:pathLst>
                <a:path w="1499999" h="729762">
                  <a:moveTo>
                    <a:pt x="0" y="0"/>
                  </a:moveTo>
                  <a:lnTo>
                    <a:pt x="1499999" y="0"/>
                  </a:lnTo>
                  <a:lnTo>
                    <a:pt x="1499999" y="729762"/>
                  </a:lnTo>
                  <a:lnTo>
                    <a:pt x="0" y="729762"/>
                  </a:lnTo>
                  <a:close/>
                </a:path>
              </a:pathLst>
            </a:custGeom>
            <a:solidFill>
              <a:srgbClr val="D62823">
                <a:alpha val="20784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499999" cy="739287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297182" y="6104874"/>
            <a:ext cx="4554759" cy="184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  <a:spcBef>
                <a:spcPct val="0"/>
              </a:spcBef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Outputs: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Iterative processes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Communication channels and rhythms 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Measurement and data gathering </a:t>
            </a:r>
          </a:p>
          <a:p>
            <a:pPr algn="l">
              <a:lnSpc>
                <a:spcPts val="2070"/>
              </a:lnSpc>
            </a:pPr>
            <a:endParaRPr lang="en-US" sz="1725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070"/>
              </a:lnSpc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Mechanisms:</a:t>
            </a: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 Cross-sectoral coordination systems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2169085" y="5915854"/>
            <a:ext cx="4938185" cy="2151272"/>
            <a:chOff x="0" y="0"/>
            <a:chExt cx="1507390" cy="65668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507390" cy="656680"/>
            </a:xfrm>
            <a:custGeom>
              <a:avLst/>
              <a:gdLst/>
              <a:ahLst/>
              <a:cxnLst/>
              <a:rect l="l" t="t" r="r" b="b"/>
              <a:pathLst>
                <a:path w="1507390" h="656680">
                  <a:moveTo>
                    <a:pt x="0" y="0"/>
                  </a:moveTo>
                  <a:lnTo>
                    <a:pt x="1507390" y="0"/>
                  </a:lnTo>
                  <a:lnTo>
                    <a:pt x="1507390" y="656680"/>
                  </a:lnTo>
                  <a:lnTo>
                    <a:pt x="0" y="656680"/>
                  </a:lnTo>
                  <a:close/>
                </a:path>
              </a:pathLst>
            </a:custGeom>
            <a:solidFill>
              <a:srgbClr val="009EDB">
                <a:alpha val="15686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9525"/>
              <a:ext cx="1507390" cy="666205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513784" y="2613712"/>
            <a:ext cx="4432693" cy="210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  <a:spcBef>
                <a:spcPct val="0"/>
              </a:spcBef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Outputs: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Problem identification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Political attention from mandated authority and stakeholders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Executive order from mandated authority</a:t>
            </a:r>
          </a:p>
          <a:p>
            <a:pPr algn="l">
              <a:lnSpc>
                <a:spcPts val="2070"/>
              </a:lnSpc>
            </a:pPr>
            <a:endParaRPr lang="en-US" sz="1725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070"/>
              </a:lnSpc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Mechanisms:</a:t>
            </a: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 Political processes and civil society engagement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287657" y="2593198"/>
            <a:ext cx="4673329" cy="236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  <a:spcBef>
                <a:spcPct val="0"/>
              </a:spcBef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Outputs: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Stakeholder identification and consultations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Mission / vision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Goals and targets for action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Approved budget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Strategies and plans (e.g. HAPs)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Governing agreements</a:t>
            </a:r>
          </a:p>
          <a:p>
            <a:pPr algn="l">
              <a:lnSpc>
                <a:spcPts val="2070"/>
              </a:lnSpc>
            </a:pPr>
            <a:endParaRPr lang="en-US" sz="1725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070"/>
              </a:lnSpc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Mechanisms:</a:t>
            </a: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 Cross-sectoral planning exercises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85277" y="6008285"/>
            <a:ext cx="4673332" cy="184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  <a:spcBef>
                <a:spcPct val="0"/>
              </a:spcBef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Outputs: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Monitoring and evaluation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Capturing and sharing best practices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Advocacy and communication</a:t>
            </a:r>
          </a:p>
          <a:p>
            <a:pPr marL="372562" lvl="1" indent="-186281" algn="l">
              <a:lnSpc>
                <a:spcPts val="2070"/>
              </a:lnSpc>
              <a:buFont typeface="Arial"/>
              <a:buChar char="•"/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Technical support</a:t>
            </a:r>
          </a:p>
          <a:p>
            <a:pPr algn="l">
              <a:lnSpc>
                <a:spcPts val="2070"/>
              </a:lnSpc>
            </a:pPr>
            <a:endParaRPr lang="en-US" sz="1725">
              <a:solidFill>
                <a:srgbClr val="02285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070"/>
              </a:lnSpc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Mechanisms:</a:t>
            </a: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  Integrated monitoring efforts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364957" y="4099370"/>
            <a:ext cx="4913971" cy="683360"/>
            <a:chOff x="0" y="0"/>
            <a:chExt cx="1499999" cy="208597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499999" cy="208597"/>
            </a:xfrm>
            <a:custGeom>
              <a:avLst/>
              <a:gdLst/>
              <a:ahLst/>
              <a:cxnLst/>
              <a:rect l="l" t="t" r="r" b="b"/>
              <a:pathLst>
                <a:path w="1499999" h="208597">
                  <a:moveTo>
                    <a:pt x="0" y="0"/>
                  </a:moveTo>
                  <a:lnTo>
                    <a:pt x="1499999" y="0"/>
                  </a:lnTo>
                  <a:lnTo>
                    <a:pt x="1499999" y="208597"/>
                  </a:lnTo>
                  <a:lnTo>
                    <a:pt x="0" y="208597"/>
                  </a:lnTo>
                  <a:close/>
                </a:path>
              </a:pathLst>
            </a:custGeom>
            <a:solidFill>
              <a:srgbClr val="D62823">
                <a:alpha val="20784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9525"/>
              <a:ext cx="1499999" cy="218122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364957" y="7470090"/>
            <a:ext cx="4913971" cy="586581"/>
            <a:chOff x="0" y="0"/>
            <a:chExt cx="1499999" cy="179055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499999" cy="179055"/>
            </a:xfrm>
            <a:custGeom>
              <a:avLst/>
              <a:gdLst/>
              <a:ahLst/>
              <a:cxnLst/>
              <a:rect l="l" t="t" r="r" b="b"/>
              <a:pathLst>
                <a:path w="1499999" h="179055">
                  <a:moveTo>
                    <a:pt x="0" y="0"/>
                  </a:moveTo>
                  <a:lnTo>
                    <a:pt x="1499999" y="0"/>
                  </a:lnTo>
                  <a:lnTo>
                    <a:pt x="1499999" y="179055"/>
                  </a:lnTo>
                  <a:lnTo>
                    <a:pt x="0" y="179055"/>
                  </a:lnTo>
                  <a:close/>
                </a:path>
              </a:pathLst>
            </a:custGeom>
            <a:solidFill>
              <a:srgbClr val="F28E3C">
                <a:alpha val="14902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9525"/>
              <a:ext cx="1499999" cy="188580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2169085" y="4558039"/>
            <a:ext cx="4913971" cy="512154"/>
            <a:chOff x="0" y="0"/>
            <a:chExt cx="1499999" cy="15633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499999" cy="156336"/>
            </a:xfrm>
            <a:custGeom>
              <a:avLst/>
              <a:gdLst/>
              <a:ahLst/>
              <a:cxnLst/>
              <a:rect l="l" t="t" r="r" b="b"/>
              <a:pathLst>
                <a:path w="1499999" h="156336">
                  <a:moveTo>
                    <a:pt x="0" y="0"/>
                  </a:moveTo>
                  <a:lnTo>
                    <a:pt x="1499999" y="0"/>
                  </a:lnTo>
                  <a:lnTo>
                    <a:pt x="1499999" y="156336"/>
                  </a:lnTo>
                  <a:lnTo>
                    <a:pt x="0" y="156336"/>
                  </a:lnTo>
                  <a:close/>
                </a:path>
              </a:pathLst>
            </a:custGeom>
            <a:solidFill>
              <a:srgbClr val="022851">
                <a:alpha val="20784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9525"/>
              <a:ext cx="1499999" cy="165861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2178610" y="7277942"/>
            <a:ext cx="4913971" cy="789184"/>
            <a:chOff x="0" y="0"/>
            <a:chExt cx="1499999" cy="2409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499999" cy="240900"/>
            </a:xfrm>
            <a:custGeom>
              <a:avLst/>
              <a:gdLst/>
              <a:ahLst/>
              <a:cxnLst/>
              <a:rect l="l" t="t" r="r" b="b"/>
              <a:pathLst>
                <a:path w="1499999" h="240900">
                  <a:moveTo>
                    <a:pt x="0" y="0"/>
                  </a:moveTo>
                  <a:lnTo>
                    <a:pt x="1499999" y="0"/>
                  </a:lnTo>
                  <a:lnTo>
                    <a:pt x="1499999" y="240900"/>
                  </a:lnTo>
                  <a:lnTo>
                    <a:pt x="0" y="240900"/>
                  </a:lnTo>
                  <a:close/>
                </a:path>
              </a:pathLst>
            </a:custGeom>
            <a:solidFill>
              <a:srgbClr val="009EDB">
                <a:alpha val="15686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9525"/>
              <a:ext cx="1499999" cy="250425"/>
            </a:xfrm>
            <a:prstGeom prst="rect">
              <a:avLst/>
            </a:prstGeom>
          </p:spPr>
          <p:txBody>
            <a:bodyPr lIns="23901" tIns="23901" rIns="23901" bIns="23901" rtlCol="0" anchor="ctr"/>
            <a:lstStyle/>
            <a:p>
              <a:pPr algn="ctr">
                <a:lnSpc>
                  <a:spcPts val="1242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-848011" y="951598"/>
            <a:ext cx="18615213" cy="325247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TOOL 2: 4 COMPONENTS TO OPERATIONALIZE EXTREME HEAT RISK GOVERNANCE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927687" y="4016112"/>
            <a:ext cx="2589903" cy="170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"/>
              </a:lnSpc>
            </a:pPr>
            <a:r>
              <a:rPr lang="en-US" sz="1725" b="1">
                <a:solidFill>
                  <a:srgbClr val="022851"/>
                </a:solidFill>
                <a:latin typeface="Roboto Bold"/>
                <a:ea typeface="Roboto Bold"/>
                <a:cs typeface="Roboto Bold"/>
                <a:sym typeface="Roboto Bold"/>
              </a:rPr>
              <a:t>DATA &amp; ANALYTICS</a:t>
            </a:r>
          </a:p>
          <a:p>
            <a:pPr algn="ctr">
              <a:lnSpc>
                <a:spcPts val="1035"/>
              </a:lnSpc>
            </a:pPr>
            <a:endParaRPr lang="en-US" sz="1725" b="1">
              <a:solidFill>
                <a:srgbClr val="022851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070"/>
              </a:lnSpc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Critical enabler to define demand, inform planning, guide action and communications, and</a:t>
            </a:r>
          </a:p>
          <a:p>
            <a:pPr algn="ctr">
              <a:lnSpc>
                <a:spcPts val="2070"/>
              </a:lnSpc>
            </a:pPr>
            <a:r>
              <a:rPr lang="en-US" sz="1725">
                <a:solidFill>
                  <a:srgbClr val="022851"/>
                </a:solidFill>
                <a:latin typeface="Roboto"/>
                <a:ea typeface="Roboto"/>
                <a:cs typeface="Roboto"/>
                <a:sym typeface="Roboto"/>
              </a:rPr>
              <a:t>aid learning. </a:t>
            </a:r>
          </a:p>
        </p:txBody>
      </p:sp>
      <p:grpSp>
        <p:nvGrpSpPr>
          <p:cNvPr id="65" name="Group 65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66" name="Freeform 66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3" name="Freeform 3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935539"/>
            <a:ext cx="19643913" cy="353798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2"/>
              </a:lnSpc>
            </a:pPr>
            <a:r>
              <a:rPr lang="en-US" sz="2427" b="1" spc="334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TOOL 3: HEAT ACTION PLANNING ELEMENTS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84916" y="3191717"/>
            <a:ext cx="2837235" cy="26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Mapping and engaging with Stakeholders and the Public</a:t>
            </a:r>
          </a:p>
          <a:p>
            <a:pPr algn="l">
              <a:lnSpc>
                <a:spcPts val="4340"/>
              </a:lnSpc>
            </a:pPr>
            <a:endParaRPr lang="en-US" sz="2729" spc="84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784916" y="2941132"/>
            <a:ext cx="1880286" cy="0"/>
          </a:xfrm>
          <a:prstGeom prst="line">
            <a:avLst/>
          </a:prstGeom>
          <a:ln w="85725" cap="flat">
            <a:solidFill>
              <a:srgbClr val="E99A2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1" name="TextBox 11"/>
          <p:cNvSpPr txBox="1"/>
          <p:nvPr/>
        </p:nvSpPr>
        <p:spPr>
          <a:xfrm>
            <a:off x="4050775" y="3222580"/>
            <a:ext cx="2589876" cy="1045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Define Heat Risk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4050775" y="2983995"/>
            <a:ext cx="1880286" cy="0"/>
          </a:xfrm>
          <a:prstGeom prst="line">
            <a:avLst/>
          </a:prstGeom>
          <a:ln w="85725" cap="flat">
            <a:solidFill>
              <a:srgbClr val="32989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3" name="TextBox 13"/>
          <p:cNvSpPr txBox="1"/>
          <p:nvPr/>
        </p:nvSpPr>
        <p:spPr>
          <a:xfrm>
            <a:off x="7312187" y="3234579"/>
            <a:ext cx="3002160" cy="1588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Vulnerability Assessment and Risk Mapping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7312187" y="2983995"/>
            <a:ext cx="1880286" cy="0"/>
          </a:xfrm>
          <a:prstGeom prst="line">
            <a:avLst/>
          </a:prstGeom>
          <a:ln w="85725" cap="flat">
            <a:solidFill>
              <a:srgbClr val="FFD9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5" name="TextBox 15"/>
          <p:cNvSpPr txBox="1"/>
          <p:nvPr/>
        </p:nvSpPr>
        <p:spPr>
          <a:xfrm>
            <a:off x="10746844" y="3252394"/>
            <a:ext cx="3993347" cy="50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Coordination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10746844" y="3001809"/>
            <a:ext cx="1880286" cy="0"/>
          </a:xfrm>
          <a:prstGeom prst="line">
            <a:avLst/>
          </a:prstGeom>
          <a:ln w="85725" cap="flat">
            <a:solidFill>
              <a:srgbClr val="01549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Box 17"/>
          <p:cNvSpPr txBox="1"/>
          <p:nvPr/>
        </p:nvSpPr>
        <p:spPr>
          <a:xfrm>
            <a:off x="14179706" y="3265442"/>
            <a:ext cx="3079594" cy="267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Prevention, Mitigation, Adaptation and Long term Planning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14179706" y="3026857"/>
            <a:ext cx="1880286" cy="0"/>
          </a:xfrm>
          <a:prstGeom prst="line">
            <a:avLst/>
          </a:prstGeom>
          <a:ln w="85725" cap="flat">
            <a:solidFill>
              <a:srgbClr val="1C636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9" name="TextBox 19"/>
          <p:cNvSpPr txBox="1"/>
          <p:nvPr/>
        </p:nvSpPr>
        <p:spPr>
          <a:xfrm>
            <a:off x="784916" y="6893507"/>
            <a:ext cx="3993347" cy="50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Integration</a:t>
            </a:r>
          </a:p>
        </p:txBody>
      </p:sp>
      <p:sp>
        <p:nvSpPr>
          <p:cNvPr id="20" name="AutoShape 20"/>
          <p:cNvSpPr/>
          <p:nvPr/>
        </p:nvSpPr>
        <p:spPr>
          <a:xfrm>
            <a:off x="784916" y="6642923"/>
            <a:ext cx="1880286" cy="0"/>
          </a:xfrm>
          <a:prstGeom prst="line">
            <a:avLst/>
          </a:prstGeom>
          <a:ln w="85725" cap="flat">
            <a:solidFill>
              <a:srgbClr val="DC452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1" name="TextBox 21"/>
          <p:cNvSpPr txBox="1"/>
          <p:nvPr/>
        </p:nvSpPr>
        <p:spPr>
          <a:xfrm>
            <a:off x="4050775" y="6874265"/>
            <a:ext cx="2589876" cy="1588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Preparation &amp; Early Warning Systems</a:t>
            </a:r>
          </a:p>
        </p:txBody>
      </p:sp>
      <p:sp>
        <p:nvSpPr>
          <p:cNvPr id="22" name="AutoShape 22"/>
          <p:cNvSpPr/>
          <p:nvPr/>
        </p:nvSpPr>
        <p:spPr>
          <a:xfrm>
            <a:off x="4050775" y="6623681"/>
            <a:ext cx="1880286" cy="0"/>
          </a:xfrm>
          <a:prstGeom prst="line">
            <a:avLst/>
          </a:prstGeom>
          <a:ln w="85725" cap="flat">
            <a:solidFill>
              <a:srgbClr val="039D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3" name="TextBox 23"/>
          <p:cNvSpPr txBox="1"/>
          <p:nvPr/>
        </p:nvSpPr>
        <p:spPr>
          <a:xfrm>
            <a:off x="7312187" y="6886080"/>
            <a:ext cx="2298737" cy="50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Response</a:t>
            </a:r>
          </a:p>
        </p:txBody>
      </p:sp>
      <p:sp>
        <p:nvSpPr>
          <p:cNvPr id="24" name="AutoShape 24"/>
          <p:cNvSpPr/>
          <p:nvPr/>
        </p:nvSpPr>
        <p:spPr>
          <a:xfrm>
            <a:off x="7312187" y="6647495"/>
            <a:ext cx="1880286" cy="0"/>
          </a:xfrm>
          <a:prstGeom prst="line">
            <a:avLst/>
          </a:prstGeom>
          <a:ln w="85725" cap="flat">
            <a:solidFill>
              <a:srgbClr val="A1B83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5" name="TextBox 25"/>
          <p:cNvSpPr txBox="1"/>
          <p:nvPr/>
        </p:nvSpPr>
        <p:spPr>
          <a:xfrm>
            <a:off x="10746844" y="6886080"/>
            <a:ext cx="3993347" cy="50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2729" spc="8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Implementation</a:t>
            </a:r>
          </a:p>
        </p:txBody>
      </p:sp>
      <p:sp>
        <p:nvSpPr>
          <p:cNvPr id="26" name="AutoShape 26"/>
          <p:cNvSpPr/>
          <p:nvPr/>
        </p:nvSpPr>
        <p:spPr>
          <a:xfrm>
            <a:off x="10746844" y="6635496"/>
            <a:ext cx="1880286" cy="0"/>
          </a:xfrm>
          <a:prstGeom prst="line">
            <a:avLst/>
          </a:prstGeom>
          <a:ln w="85725" cap="flat">
            <a:solidFill>
              <a:srgbClr val="1429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7" name="TextBox 27"/>
          <p:cNvSpPr txBox="1"/>
          <p:nvPr/>
        </p:nvSpPr>
        <p:spPr>
          <a:xfrm>
            <a:off x="784916" y="2307193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E99A23"/>
                </a:solidFill>
                <a:latin typeface="DM Sans Bold"/>
                <a:ea typeface="DM Sans Bold"/>
                <a:cs typeface="DM Sans Bold"/>
                <a:sym typeface="DM Sans Bold"/>
              </a:rPr>
              <a:t>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050775" y="2307193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329898"/>
                </a:solidFill>
                <a:latin typeface="DM Sans Bold"/>
                <a:ea typeface="DM Sans Bold"/>
                <a:cs typeface="DM Sans Bold"/>
                <a:sym typeface="DM Sans Bold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13509" y="2307193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FFD960"/>
                </a:solidFill>
                <a:latin typeface="DM Sans Bold"/>
                <a:ea typeface="DM Sans Bold"/>
                <a:cs typeface="DM Sans Bold"/>
                <a:sym typeface="DM Sans 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46844" y="2307193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01549B"/>
                </a:solidFill>
                <a:latin typeface="DM Sans Bold"/>
                <a:ea typeface="DM Sans Bold"/>
                <a:cs typeface="DM Sans Bold"/>
                <a:sym typeface="DM Sans Bold"/>
              </a:rPr>
              <a:t>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179706" y="2307193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1C6362"/>
                </a:solidFill>
                <a:latin typeface="DM Sans Bold"/>
                <a:ea typeface="DM Sans Bold"/>
                <a:cs typeface="DM Sans Bold"/>
                <a:sym typeface="DM Sans Bold"/>
              </a:rPr>
              <a:t>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4916" y="6047256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DC452F"/>
                </a:solidFill>
                <a:latin typeface="DM Sans Bold"/>
                <a:ea typeface="DM Sans Bold"/>
                <a:cs typeface="DM Sans Bold"/>
                <a:sym typeface="DM Sans Bold"/>
              </a:rPr>
              <a:t>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50775" y="6047256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039DD9"/>
                </a:solidFill>
                <a:latin typeface="DM Sans Bold"/>
                <a:ea typeface="DM Sans Bold"/>
                <a:cs typeface="DM Sans Bold"/>
                <a:sym typeface="DM Sans Bold"/>
              </a:rPr>
              <a:t>7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13509" y="6047256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A1B83A"/>
                </a:solidFill>
                <a:latin typeface="DM Sans Bold"/>
                <a:ea typeface="DM Sans Bold"/>
                <a:cs typeface="DM Sans Bold"/>
                <a:sym typeface="DM Sans Bold"/>
              </a:rPr>
              <a:t>8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746844" y="6047256"/>
            <a:ext cx="2548358" cy="438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4"/>
              </a:lnSpc>
            </a:pPr>
            <a:r>
              <a:rPr lang="en-US" sz="2329" b="1" spc="72">
                <a:solidFill>
                  <a:srgbClr val="142951"/>
                </a:solidFill>
                <a:latin typeface="DM Sans Bold"/>
                <a:ea typeface="DM Sans Bold"/>
                <a:cs typeface="DM Sans Bold"/>
                <a:sym typeface="DM Sans Bold"/>
              </a:rPr>
              <a:t>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6615" y="3208291"/>
            <a:ext cx="324170" cy="324170"/>
          </a:xfrm>
          <a:custGeom>
            <a:avLst/>
            <a:gdLst/>
            <a:ahLst/>
            <a:cxnLst/>
            <a:rect l="l" t="t" r="r" b="b"/>
            <a:pathLst>
              <a:path w="324170" h="324170">
                <a:moveTo>
                  <a:pt x="0" y="0"/>
                </a:moveTo>
                <a:lnTo>
                  <a:pt x="324170" y="0"/>
                </a:lnTo>
                <a:lnTo>
                  <a:pt x="324170" y="324170"/>
                </a:lnTo>
                <a:lnTo>
                  <a:pt x="0" y="3241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/>
          <p:cNvSpPr/>
          <p:nvPr/>
        </p:nvSpPr>
        <p:spPr>
          <a:xfrm>
            <a:off x="866615" y="4740206"/>
            <a:ext cx="324170" cy="324170"/>
          </a:xfrm>
          <a:custGeom>
            <a:avLst/>
            <a:gdLst/>
            <a:ahLst/>
            <a:cxnLst/>
            <a:rect l="l" t="t" r="r" b="b"/>
            <a:pathLst>
              <a:path w="324170" h="324170">
                <a:moveTo>
                  <a:pt x="0" y="0"/>
                </a:moveTo>
                <a:lnTo>
                  <a:pt x="324170" y="0"/>
                </a:lnTo>
                <a:lnTo>
                  <a:pt x="324170" y="324170"/>
                </a:lnTo>
                <a:lnTo>
                  <a:pt x="0" y="3241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4" name="Freeform 4"/>
          <p:cNvSpPr/>
          <p:nvPr/>
        </p:nvSpPr>
        <p:spPr>
          <a:xfrm>
            <a:off x="8078056" y="9094747"/>
            <a:ext cx="3206817" cy="811913"/>
          </a:xfrm>
          <a:custGeom>
            <a:avLst/>
            <a:gdLst/>
            <a:ahLst/>
            <a:cxnLst/>
            <a:rect l="l" t="t" r="r" b="b"/>
            <a:pathLst>
              <a:path w="3206817" h="811913">
                <a:moveTo>
                  <a:pt x="0" y="0"/>
                </a:moveTo>
                <a:lnTo>
                  <a:pt x="3206818" y="0"/>
                </a:lnTo>
                <a:lnTo>
                  <a:pt x="3206818" y="811913"/>
                </a:lnTo>
                <a:lnTo>
                  <a:pt x="0" y="8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51" b="-8751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5" name="Group 5"/>
          <p:cNvGrpSpPr/>
          <p:nvPr/>
        </p:nvGrpSpPr>
        <p:grpSpPr>
          <a:xfrm>
            <a:off x="709305" y="9138055"/>
            <a:ext cx="6968059" cy="643598"/>
            <a:chOff x="0" y="0"/>
            <a:chExt cx="9290745" cy="858131"/>
          </a:xfrm>
        </p:grpSpPr>
        <p:sp>
          <p:nvSpPr>
            <p:cNvPr id="6" name="AutoShape 6"/>
            <p:cNvSpPr/>
            <p:nvPr/>
          </p:nvSpPr>
          <p:spPr>
            <a:xfrm>
              <a:off x="2747585" y="265092"/>
              <a:ext cx="0" cy="479000"/>
            </a:xfrm>
            <a:prstGeom prst="line">
              <a:avLst/>
            </a:prstGeom>
            <a:ln w="32714" cap="flat">
              <a:solidFill>
                <a:srgbClr val="D8D8D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28091"/>
              <a:ext cx="2357169" cy="730040"/>
            </a:xfrm>
            <a:custGeom>
              <a:avLst/>
              <a:gdLst/>
              <a:ahLst/>
              <a:cxnLst/>
              <a:rect l="l" t="t" r="r" b="b"/>
              <a:pathLst>
                <a:path w="2357169" h="730040">
                  <a:moveTo>
                    <a:pt x="0" y="0"/>
                  </a:moveTo>
                  <a:lnTo>
                    <a:pt x="2357169" y="0"/>
                  </a:lnTo>
                  <a:lnTo>
                    <a:pt x="2357169" y="730040"/>
                  </a:lnTo>
                  <a:lnTo>
                    <a:pt x="0" y="730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810" b="-4081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Freeform 8"/>
            <p:cNvSpPr/>
            <p:nvPr/>
          </p:nvSpPr>
          <p:spPr>
            <a:xfrm>
              <a:off x="3163094" y="0"/>
              <a:ext cx="2328308" cy="791099"/>
            </a:xfrm>
            <a:custGeom>
              <a:avLst/>
              <a:gdLst/>
              <a:ahLst/>
              <a:cxnLst/>
              <a:rect l="l" t="t" r="r" b="b"/>
              <a:pathLst>
                <a:path w="2328308" h="791099">
                  <a:moveTo>
                    <a:pt x="0" y="0"/>
                  </a:moveTo>
                  <a:lnTo>
                    <a:pt x="2328308" y="0"/>
                  </a:lnTo>
                  <a:lnTo>
                    <a:pt x="2328308" y="791099"/>
                  </a:lnTo>
                  <a:lnTo>
                    <a:pt x="0" y="79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73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9" name="AutoShape 9"/>
            <p:cNvSpPr/>
            <p:nvPr/>
          </p:nvSpPr>
          <p:spPr>
            <a:xfrm>
              <a:off x="5906911" y="265092"/>
              <a:ext cx="0" cy="479000"/>
            </a:xfrm>
            <a:prstGeom prst="line">
              <a:avLst/>
            </a:prstGeom>
            <a:ln w="32714" cap="flat">
              <a:solidFill>
                <a:srgbClr val="D8D8D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21287" y="129227"/>
              <a:ext cx="2969458" cy="66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4"/>
                </a:lnSpc>
              </a:pPr>
              <a:r>
                <a:rPr lang="en-US" sz="1438">
                  <a:solidFill>
                    <a:srgbClr val="000000"/>
                  </a:solidFill>
                  <a:latin typeface="PF Bague Sans Pro"/>
                  <a:ea typeface="PF Bague Sans Pro"/>
                  <a:cs typeface="PF Bague Sans Pro"/>
                  <a:sym typeface="PF Bague Sans Pro"/>
                </a:rPr>
                <a:t>CLIMATE AND HEALTH JOINT PROGRAMME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855529" y="7000775"/>
            <a:ext cx="11301259" cy="1723442"/>
          </a:xfrm>
          <a:custGeom>
            <a:avLst/>
            <a:gdLst/>
            <a:ahLst/>
            <a:cxnLst/>
            <a:rect l="l" t="t" r="r" b="b"/>
            <a:pathLst>
              <a:path w="11301259" h="1723442">
                <a:moveTo>
                  <a:pt x="0" y="0"/>
                </a:moveTo>
                <a:lnTo>
                  <a:pt x="11301259" y="0"/>
                </a:lnTo>
                <a:lnTo>
                  <a:pt x="11301259" y="1723442"/>
                </a:lnTo>
                <a:lnTo>
                  <a:pt x="0" y="1723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2" name="TextBox 12"/>
          <p:cNvSpPr txBox="1"/>
          <p:nvPr/>
        </p:nvSpPr>
        <p:spPr>
          <a:xfrm>
            <a:off x="1028700" y="1041446"/>
            <a:ext cx="5258319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20"/>
              </a:lnSpc>
            </a:pPr>
            <a:r>
              <a:rPr lang="en-US" sz="6000" b="1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Final thoughts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8280" y="3122566"/>
            <a:ext cx="16474920" cy="1660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47"/>
              </a:lnSpc>
            </a:pPr>
            <a:r>
              <a:rPr lang="en-US" sz="2964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Let’s not trip over the same stones. Whenever there’s a plan, think of the mechanism for implementation. </a:t>
            </a:r>
            <a:r>
              <a:rPr lang="en-US" sz="2964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What does the governance behind the plan look like?</a:t>
            </a:r>
          </a:p>
          <a:p>
            <a:pPr algn="l">
              <a:lnSpc>
                <a:spcPts val="4447"/>
              </a:lnSpc>
              <a:spcBef>
                <a:spcPct val="0"/>
              </a:spcBef>
            </a:pPr>
            <a:endParaRPr lang="en-US" sz="2964" b="1" dirty="0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08280" y="4588851"/>
            <a:ext cx="13995756" cy="227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7"/>
              </a:lnSpc>
            </a:pPr>
            <a:r>
              <a:rPr lang="en-US" sz="2985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Heat Gov can sound complicated, but doesn’t have to. Let’s not make perfect the enemy of good. </a:t>
            </a:r>
            <a:r>
              <a:rPr lang="en-US" sz="2985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Focus on “good enough” process that enables action</a:t>
            </a:r>
            <a:r>
              <a:rPr lang="en-US" sz="2985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r>
              <a:rPr lang="en-US" sz="2985" i="1" dirty="0">
                <a:solidFill>
                  <a:srgbClr val="000000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MVP for heat governance</a:t>
            </a:r>
          </a:p>
          <a:p>
            <a:pPr algn="l">
              <a:lnSpc>
                <a:spcPts val="4477"/>
              </a:lnSpc>
              <a:spcBef>
                <a:spcPct val="0"/>
              </a:spcBef>
            </a:pPr>
            <a:endParaRPr lang="en-US" sz="2985" i="1" dirty="0">
              <a:solidFill>
                <a:srgbClr val="000000"/>
              </a:solidFill>
              <a:latin typeface="DM Sans Italics"/>
              <a:ea typeface="DM Sans Italics"/>
              <a:cs typeface="DM Sans Italics"/>
              <a:sym typeface="DM Sans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41446"/>
            <a:ext cx="5258319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20"/>
              </a:lnSpc>
            </a:pPr>
            <a:r>
              <a:rPr lang="en-US" sz="6000" b="1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Get involved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732570" y="1406689"/>
            <a:ext cx="3356401" cy="6757854"/>
            <a:chOff x="0" y="0"/>
            <a:chExt cx="9461500" cy="19050000"/>
          </a:xfrm>
        </p:grpSpPr>
        <p:sp>
          <p:nvSpPr>
            <p:cNvPr id="4" name="Freeform 4"/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2"/>
              <a:stretch>
                <a:fillRect t="-207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049471" y="1406689"/>
            <a:ext cx="3356401" cy="6757854"/>
            <a:chOff x="0" y="0"/>
            <a:chExt cx="9461500" cy="19050000"/>
          </a:xfrm>
        </p:grpSpPr>
        <p:sp>
          <p:nvSpPr>
            <p:cNvPr id="7" name="Freeform 7"/>
            <p:cNvSpPr/>
            <p:nvPr/>
          </p:nvSpPr>
          <p:spPr>
            <a:xfrm>
              <a:off x="400304" y="312801"/>
              <a:ext cx="8650859" cy="18424398"/>
            </a:xfrm>
            <a:custGeom>
              <a:avLst/>
              <a:gdLst/>
              <a:ahLst/>
              <a:cxnLst/>
              <a:rect l="l" t="t" r="r" b="b"/>
              <a:pathLst>
                <a:path w="8650859" h="18424398">
                  <a:moveTo>
                    <a:pt x="7532370" y="18424398"/>
                  </a:moveTo>
                  <a:lnTo>
                    <a:pt x="1118489" y="18424398"/>
                  </a:lnTo>
                  <a:cubicBezTo>
                    <a:pt x="500761" y="18424398"/>
                    <a:pt x="0" y="17923636"/>
                    <a:pt x="0" y="17305910"/>
                  </a:cubicBezTo>
                  <a:lnTo>
                    <a:pt x="0" y="1118489"/>
                  </a:lnTo>
                  <a:cubicBezTo>
                    <a:pt x="0" y="500761"/>
                    <a:pt x="500761" y="0"/>
                    <a:pt x="1118489" y="0"/>
                  </a:cubicBezTo>
                  <a:lnTo>
                    <a:pt x="7532370" y="0"/>
                  </a:lnTo>
                  <a:cubicBezTo>
                    <a:pt x="8150098" y="0"/>
                    <a:pt x="8650859" y="500761"/>
                    <a:pt x="8650859" y="1118489"/>
                  </a:cubicBezTo>
                  <a:lnTo>
                    <a:pt x="8650859" y="17305910"/>
                  </a:lnTo>
                  <a:cubicBezTo>
                    <a:pt x="8650732" y="17923636"/>
                    <a:pt x="8150098" y="18424398"/>
                    <a:pt x="7532370" y="18424398"/>
                  </a:cubicBezTo>
                  <a:close/>
                </a:path>
              </a:pathLst>
            </a:custGeom>
            <a:blipFill>
              <a:blip r:embed="rId4"/>
              <a:stretch>
                <a:fillRect t="-858" b="-67928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9461500" cy="19050000"/>
            </a:xfrm>
            <a:custGeom>
              <a:avLst/>
              <a:gdLst/>
              <a:ahLst/>
              <a:cxnLst/>
              <a:rect l="l" t="t" r="r" b="b"/>
              <a:pathLst>
                <a:path w="9461500" h="19050000">
                  <a:moveTo>
                    <a:pt x="94615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9461500" y="0"/>
                  </a:lnTo>
                  <a:lnTo>
                    <a:pt x="9461500" y="19050000"/>
                  </a:ln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551" y="3208649"/>
            <a:ext cx="3278258" cy="327825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866615" y="3208291"/>
            <a:ext cx="324170" cy="324170"/>
          </a:xfrm>
          <a:custGeom>
            <a:avLst/>
            <a:gdLst/>
            <a:ahLst/>
            <a:cxnLst/>
            <a:rect l="l" t="t" r="r" b="b"/>
            <a:pathLst>
              <a:path w="324170" h="324170">
                <a:moveTo>
                  <a:pt x="0" y="0"/>
                </a:moveTo>
                <a:lnTo>
                  <a:pt x="324170" y="0"/>
                </a:lnTo>
                <a:lnTo>
                  <a:pt x="324170" y="324170"/>
                </a:lnTo>
                <a:lnTo>
                  <a:pt x="0" y="3241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1" name="TextBox 11"/>
          <p:cNvSpPr txBox="1"/>
          <p:nvPr/>
        </p:nvSpPr>
        <p:spPr>
          <a:xfrm>
            <a:off x="1508280" y="3132091"/>
            <a:ext cx="4778739" cy="100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7"/>
              </a:lnSpc>
              <a:spcBef>
                <a:spcPct val="0"/>
              </a:spcBef>
            </a:pPr>
            <a:r>
              <a:rPr lang="en-US" sz="276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Subscribe to our monthly heat health digest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8280" y="4604718"/>
            <a:ext cx="4331130" cy="100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7"/>
              </a:lnSpc>
              <a:spcBef>
                <a:spcPct val="0"/>
              </a:spcBef>
            </a:pPr>
            <a:r>
              <a:rPr lang="en-US" sz="276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Join our global database of heat experts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8280" y="6077345"/>
            <a:ext cx="3908041" cy="100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7"/>
              </a:lnSpc>
              <a:spcBef>
                <a:spcPct val="0"/>
              </a:spcBef>
            </a:pPr>
            <a:r>
              <a:rPr lang="en-US" sz="2764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Join the conversation on LinkedIn</a:t>
            </a:r>
          </a:p>
        </p:txBody>
      </p:sp>
      <p:sp>
        <p:nvSpPr>
          <p:cNvPr id="14" name="Freeform 14"/>
          <p:cNvSpPr/>
          <p:nvPr/>
        </p:nvSpPr>
        <p:spPr>
          <a:xfrm>
            <a:off x="866615" y="4746548"/>
            <a:ext cx="324170" cy="324170"/>
          </a:xfrm>
          <a:custGeom>
            <a:avLst/>
            <a:gdLst/>
            <a:ahLst/>
            <a:cxnLst/>
            <a:rect l="l" t="t" r="r" b="b"/>
            <a:pathLst>
              <a:path w="324170" h="324170">
                <a:moveTo>
                  <a:pt x="0" y="0"/>
                </a:moveTo>
                <a:lnTo>
                  <a:pt x="324170" y="0"/>
                </a:lnTo>
                <a:lnTo>
                  <a:pt x="324170" y="324170"/>
                </a:lnTo>
                <a:lnTo>
                  <a:pt x="0" y="3241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5" name="Freeform 15"/>
          <p:cNvSpPr/>
          <p:nvPr/>
        </p:nvSpPr>
        <p:spPr>
          <a:xfrm>
            <a:off x="866615" y="6213718"/>
            <a:ext cx="324170" cy="324170"/>
          </a:xfrm>
          <a:custGeom>
            <a:avLst/>
            <a:gdLst/>
            <a:ahLst/>
            <a:cxnLst/>
            <a:rect l="l" t="t" r="r" b="b"/>
            <a:pathLst>
              <a:path w="324170" h="324170">
                <a:moveTo>
                  <a:pt x="0" y="0"/>
                </a:moveTo>
                <a:lnTo>
                  <a:pt x="324170" y="0"/>
                </a:lnTo>
                <a:lnTo>
                  <a:pt x="324170" y="324171"/>
                </a:lnTo>
                <a:lnTo>
                  <a:pt x="0" y="3241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6" name="Freeform 16"/>
          <p:cNvSpPr/>
          <p:nvPr/>
        </p:nvSpPr>
        <p:spPr>
          <a:xfrm>
            <a:off x="8078056" y="9094747"/>
            <a:ext cx="3206817" cy="811913"/>
          </a:xfrm>
          <a:custGeom>
            <a:avLst/>
            <a:gdLst/>
            <a:ahLst/>
            <a:cxnLst/>
            <a:rect l="l" t="t" r="r" b="b"/>
            <a:pathLst>
              <a:path w="3206817" h="811913">
                <a:moveTo>
                  <a:pt x="0" y="0"/>
                </a:moveTo>
                <a:lnTo>
                  <a:pt x="3206818" y="0"/>
                </a:lnTo>
                <a:lnTo>
                  <a:pt x="3206818" y="811913"/>
                </a:lnTo>
                <a:lnTo>
                  <a:pt x="0" y="811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751" b="-8751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17" name="Group 17"/>
          <p:cNvGrpSpPr/>
          <p:nvPr/>
        </p:nvGrpSpPr>
        <p:grpSpPr>
          <a:xfrm>
            <a:off x="709305" y="9138055"/>
            <a:ext cx="6968059" cy="643598"/>
            <a:chOff x="0" y="0"/>
            <a:chExt cx="9290745" cy="858131"/>
          </a:xfrm>
        </p:grpSpPr>
        <p:sp>
          <p:nvSpPr>
            <p:cNvPr id="18" name="AutoShape 18"/>
            <p:cNvSpPr/>
            <p:nvPr/>
          </p:nvSpPr>
          <p:spPr>
            <a:xfrm>
              <a:off x="2747585" y="265092"/>
              <a:ext cx="0" cy="479000"/>
            </a:xfrm>
            <a:prstGeom prst="line">
              <a:avLst/>
            </a:prstGeom>
            <a:ln w="32714" cap="flat">
              <a:solidFill>
                <a:srgbClr val="D8D8D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128091"/>
              <a:ext cx="2357169" cy="730040"/>
            </a:xfrm>
            <a:custGeom>
              <a:avLst/>
              <a:gdLst/>
              <a:ahLst/>
              <a:cxnLst/>
              <a:rect l="l" t="t" r="r" b="b"/>
              <a:pathLst>
                <a:path w="2357169" h="730040">
                  <a:moveTo>
                    <a:pt x="0" y="0"/>
                  </a:moveTo>
                  <a:lnTo>
                    <a:pt x="2357169" y="0"/>
                  </a:lnTo>
                  <a:lnTo>
                    <a:pt x="2357169" y="730040"/>
                  </a:lnTo>
                  <a:lnTo>
                    <a:pt x="0" y="730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0810" b="-4081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163094" y="0"/>
              <a:ext cx="2328308" cy="791099"/>
            </a:xfrm>
            <a:custGeom>
              <a:avLst/>
              <a:gdLst/>
              <a:ahLst/>
              <a:cxnLst/>
              <a:rect l="l" t="t" r="r" b="b"/>
              <a:pathLst>
                <a:path w="2328308" h="791099">
                  <a:moveTo>
                    <a:pt x="0" y="0"/>
                  </a:moveTo>
                  <a:lnTo>
                    <a:pt x="2328308" y="0"/>
                  </a:lnTo>
                  <a:lnTo>
                    <a:pt x="2328308" y="791099"/>
                  </a:lnTo>
                  <a:lnTo>
                    <a:pt x="0" y="79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73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5906911" y="265092"/>
              <a:ext cx="0" cy="479000"/>
            </a:xfrm>
            <a:prstGeom prst="line">
              <a:avLst/>
            </a:prstGeom>
            <a:ln w="32714" cap="flat">
              <a:solidFill>
                <a:srgbClr val="D8D8D8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21287" y="129227"/>
              <a:ext cx="2969458" cy="66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4"/>
                </a:lnSpc>
              </a:pPr>
              <a:r>
                <a:rPr lang="en-US" sz="1438">
                  <a:solidFill>
                    <a:srgbClr val="000000"/>
                  </a:solidFill>
                  <a:latin typeface="PF Bague Sans Pro"/>
                  <a:ea typeface="PF Bague Sans Pro"/>
                  <a:cs typeface="PF Bague Sans Pro"/>
                  <a:sym typeface="PF Bague Sans Pro"/>
                </a:rPr>
                <a:t>CLIMATE AND HEALTH JOINT PROGRAMME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256866" y="7326255"/>
            <a:ext cx="204035" cy="204035"/>
          </a:xfrm>
          <a:custGeom>
            <a:avLst/>
            <a:gdLst/>
            <a:ahLst/>
            <a:cxnLst/>
            <a:rect l="l" t="t" r="r" b="b"/>
            <a:pathLst>
              <a:path w="272046" h="272046">
                <a:moveTo>
                  <a:pt x="0" y="0"/>
                </a:moveTo>
                <a:lnTo>
                  <a:pt x="272046" y="0"/>
                </a:lnTo>
                <a:lnTo>
                  <a:pt x="272046" y="272047"/>
                </a:lnTo>
                <a:lnTo>
                  <a:pt x="0" y="2720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 sz="1600"/>
          </a:p>
        </p:txBody>
      </p:sp>
      <p:sp>
        <p:nvSpPr>
          <p:cNvPr id="5" name="Freeform 5"/>
          <p:cNvSpPr/>
          <p:nvPr/>
        </p:nvSpPr>
        <p:spPr>
          <a:xfrm>
            <a:off x="7865262" y="1786456"/>
            <a:ext cx="7888084" cy="5873970"/>
          </a:xfrm>
          <a:custGeom>
            <a:avLst/>
            <a:gdLst/>
            <a:ahLst/>
            <a:cxnLst/>
            <a:rect l="l" t="t" r="r" b="b"/>
            <a:pathLst>
              <a:path w="8946785" h="6021050">
                <a:moveTo>
                  <a:pt x="0" y="0"/>
                </a:moveTo>
                <a:lnTo>
                  <a:pt x="8946785" y="0"/>
                </a:lnTo>
                <a:lnTo>
                  <a:pt x="8946785" y="6021050"/>
                </a:lnTo>
                <a:lnTo>
                  <a:pt x="0" y="6021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41" t="-32035" r="-19139" b="-17979"/>
            </a:stretch>
          </a:blipFill>
        </p:spPr>
        <p:txBody>
          <a:bodyPr/>
          <a:lstStyle/>
          <a:p>
            <a:endParaRPr lang="en-CH" sz="1350"/>
          </a:p>
        </p:txBody>
      </p:sp>
      <p:grpSp>
        <p:nvGrpSpPr>
          <p:cNvPr id="6" name="Group 6"/>
          <p:cNvGrpSpPr/>
          <p:nvPr/>
        </p:nvGrpSpPr>
        <p:grpSpPr>
          <a:xfrm>
            <a:off x="2996564" y="7155236"/>
            <a:ext cx="4184431" cy="550446"/>
            <a:chOff x="0" y="0"/>
            <a:chExt cx="3734411" cy="491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34411" cy="491248"/>
            </a:xfrm>
            <a:custGeom>
              <a:avLst/>
              <a:gdLst/>
              <a:ahLst/>
              <a:cxnLst/>
              <a:rect l="l" t="t" r="r" b="b"/>
              <a:pathLst>
                <a:path w="3734411" h="491248">
                  <a:moveTo>
                    <a:pt x="3531211" y="0"/>
                  </a:moveTo>
                  <a:cubicBezTo>
                    <a:pt x="3643435" y="0"/>
                    <a:pt x="3734411" y="109970"/>
                    <a:pt x="3734411" y="245624"/>
                  </a:cubicBezTo>
                  <a:cubicBezTo>
                    <a:pt x="3734411" y="381278"/>
                    <a:pt x="3643435" y="491248"/>
                    <a:pt x="3531211" y="491248"/>
                  </a:cubicBezTo>
                  <a:lnTo>
                    <a:pt x="203200" y="491248"/>
                  </a:lnTo>
                  <a:cubicBezTo>
                    <a:pt x="90976" y="491248"/>
                    <a:pt x="0" y="381278"/>
                    <a:pt x="0" y="245624"/>
                  </a:cubicBezTo>
                  <a:cubicBezTo>
                    <a:pt x="0" y="10997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27304"/>
              </a:solidFill>
              <a:prstDash val="solid"/>
              <a:miter/>
            </a:ln>
          </p:spPr>
          <p:txBody>
            <a:bodyPr/>
            <a:lstStyle/>
            <a:p>
              <a:endParaRPr lang="en-CH" sz="16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734411" cy="538873"/>
            </a:xfrm>
            <a:prstGeom prst="rect">
              <a:avLst/>
            </a:prstGeom>
          </p:spPr>
          <p:txBody>
            <a:bodyPr lIns="36657" tIns="36657" rIns="36657" bIns="36657" rtlCol="0" anchor="ctr"/>
            <a:lstStyle/>
            <a:p>
              <a:pPr algn="ctr">
                <a:lnSpc>
                  <a:spcPts val="1949"/>
                </a:lnSpc>
              </a:pPr>
              <a:r>
                <a:rPr lang="en-US" sz="1600" b="1">
                  <a:solidFill>
                    <a:srgbClr val="F27304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       WMO Press Release 2026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27044" y="1287501"/>
            <a:ext cx="4184431" cy="3435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6"/>
              </a:lnSpc>
            </a:pPr>
            <a:r>
              <a:rPr lang="en-US" sz="4000" b="1" dirty="0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The world is warming at a faster rate than at any point in recorded history.</a:t>
            </a:r>
          </a:p>
          <a:p>
            <a:pPr>
              <a:lnSpc>
                <a:spcPts val="3756"/>
              </a:lnSpc>
            </a:pPr>
            <a:endParaRPr lang="en-US" sz="4000" b="1" dirty="0">
              <a:solidFill>
                <a:srgbClr val="DC442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357653" y="935233"/>
            <a:ext cx="690330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2"/>
              </a:lnSpc>
              <a:spcBef>
                <a:spcPct val="0"/>
              </a:spcBef>
            </a:pPr>
            <a:r>
              <a:rPr lang="en-US" sz="2000" b="1" spc="44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Global mean temperature Jan- Sept 2024 1.54±0.13°C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27044" y="5285865"/>
            <a:ext cx="3645087" cy="167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87"/>
              </a:lnSpc>
            </a:pPr>
            <a:r>
              <a:rPr lang="en-US" sz="28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past 11 years are the 11 warmest years on the 175-year observational record.</a:t>
            </a:r>
          </a:p>
          <a:p>
            <a:pPr>
              <a:lnSpc>
                <a:spcPts val="2587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576F48-8594-348F-D6F5-BEEDDAF5C6A6}"/>
              </a:ext>
            </a:extLst>
          </p:cNvPr>
          <p:cNvGrpSpPr/>
          <p:nvPr/>
        </p:nvGrpSpPr>
        <p:grpSpPr>
          <a:xfrm>
            <a:off x="3057525" y="8932296"/>
            <a:ext cx="12412496" cy="844853"/>
            <a:chOff x="531979" y="7871019"/>
            <a:chExt cx="12412496" cy="844853"/>
          </a:xfrm>
        </p:grpSpPr>
        <p:sp>
          <p:nvSpPr>
            <p:cNvPr id="14" name="AutoShape 4">
              <a:extLst>
                <a:ext uri="{FF2B5EF4-FFF2-40B4-BE49-F238E27FC236}">
                  <a16:creationId xmlns:a16="http://schemas.microsoft.com/office/drawing/2014/main" id="{B9E14155-A46A-244E-1033-28173DDEEB5B}"/>
                </a:ext>
              </a:extLst>
            </p:cNvPr>
            <p:cNvSpPr/>
            <p:nvPr/>
          </p:nvSpPr>
          <p:spPr>
            <a:xfrm>
              <a:off x="531979" y="7871019"/>
              <a:ext cx="12412496" cy="0"/>
            </a:xfrm>
            <a:prstGeom prst="line">
              <a:avLst/>
            </a:prstGeom>
            <a:ln w="19050" cap="flat">
              <a:solidFill>
                <a:srgbClr val="B9B9B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H" sz="1350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0B511625-1F88-930F-75F2-2C9AE9164ED3}"/>
                </a:ext>
              </a:extLst>
            </p:cNvPr>
            <p:cNvSpPr/>
            <p:nvPr/>
          </p:nvSpPr>
          <p:spPr>
            <a:xfrm>
              <a:off x="6058544" y="8106937"/>
              <a:ext cx="2405113" cy="608935"/>
            </a:xfrm>
            <a:custGeom>
              <a:avLst/>
              <a:gdLst/>
              <a:ahLst/>
              <a:cxnLst/>
              <a:rect l="l" t="t" r="r" b="b"/>
              <a:pathLst>
                <a:path w="3206817" h="811913">
                  <a:moveTo>
                    <a:pt x="0" y="0"/>
                  </a:moveTo>
                  <a:lnTo>
                    <a:pt x="3206818" y="0"/>
                  </a:lnTo>
                  <a:lnTo>
                    <a:pt x="3206818" y="811913"/>
                  </a:lnTo>
                  <a:lnTo>
                    <a:pt x="0" y="811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751" b="-8751"/>
              </a:stretch>
            </a:blipFill>
          </p:spPr>
          <p:txBody>
            <a:bodyPr/>
            <a:lstStyle/>
            <a:p>
              <a:endParaRPr lang="en-CH" sz="1350"/>
            </a:p>
          </p:txBody>
        </p: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8D075FB3-EEDA-7805-3122-2A47159ED53D}"/>
                </a:ext>
              </a:extLst>
            </p:cNvPr>
            <p:cNvGrpSpPr/>
            <p:nvPr/>
          </p:nvGrpSpPr>
          <p:grpSpPr>
            <a:xfrm>
              <a:off x="531979" y="8139416"/>
              <a:ext cx="5226044" cy="482699"/>
              <a:chOff x="0" y="0"/>
              <a:chExt cx="9290745" cy="858131"/>
            </a:xfrm>
          </p:grpSpPr>
          <p:sp>
            <p:nvSpPr>
              <p:cNvPr id="18" name="AutoShape 7">
                <a:extLst>
                  <a:ext uri="{FF2B5EF4-FFF2-40B4-BE49-F238E27FC236}">
                    <a16:creationId xmlns:a16="http://schemas.microsoft.com/office/drawing/2014/main" id="{A7ABC9FD-5E8D-97D5-B094-0B2F80E3A881}"/>
                  </a:ext>
                </a:extLst>
              </p:cNvPr>
              <p:cNvSpPr/>
              <p:nvPr/>
            </p:nvSpPr>
            <p:spPr>
              <a:xfrm>
                <a:off x="2747585" y="265092"/>
                <a:ext cx="0" cy="479000"/>
              </a:xfrm>
              <a:prstGeom prst="line">
                <a:avLst/>
              </a:prstGeom>
              <a:ln w="32714" cap="flat">
                <a:solidFill>
                  <a:srgbClr val="D8D8D8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220603CF-69C7-E722-E5C9-ADF258B1C8FF}"/>
                  </a:ext>
                </a:extLst>
              </p:cNvPr>
              <p:cNvSpPr/>
              <p:nvPr/>
            </p:nvSpPr>
            <p:spPr>
              <a:xfrm>
                <a:off x="0" y="128091"/>
                <a:ext cx="2357169" cy="730040"/>
              </a:xfrm>
              <a:custGeom>
                <a:avLst/>
                <a:gdLst/>
                <a:ahLst/>
                <a:cxnLst/>
                <a:rect l="l" t="t" r="r" b="b"/>
                <a:pathLst>
                  <a:path w="2357169" h="730040">
                    <a:moveTo>
                      <a:pt x="0" y="0"/>
                    </a:moveTo>
                    <a:lnTo>
                      <a:pt x="2357169" y="0"/>
                    </a:lnTo>
                    <a:lnTo>
                      <a:pt x="2357169" y="730040"/>
                    </a:lnTo>
                    <a:lnTo>
                      <a:pt x="0" y="7300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0810" b="-40810"/>
                </a:stretch>
              </a:blipFill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A74BF2F7-13B8-A783-B60E-F866BE15EA83}"/>
                  </a:ext>
                </a:extLst>
              </p:cNvPr>
              <p:cNvSpPr/>
              <p:nvPr/>
            </p:nvSpPr>
            <p:spPr>
              <a:xfrm>
                <a:off x="3163094" y="0"/>
                <a:ext cx="2328308" cy="791099"/>
              </a:xfrm>
              <a:custGeom>
                <a:avLst/>
                <a:gdLst/>
                <a:ahLst/>
                <a:cxnLst/>
                <a:rect l="l" t="t" r="r" b="b"/>
                <a:pathLst>
                  <a:path w="2328308" h="791099">
                    <a:moveTo>
                      <a:pt x="0" y="0"/>
                    </a:moveTo>
                    <a:lnTo>
                      <a:pt x="2328308" y="0"/>
                    </a:lnTo>
                    <a:lnTo>
                      <a:pt x="2328308" y="791099"/>
                    </a:lnTo>
                    <a:lnTo>
                      <a:pt x="0" y="7910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673"/>
                </a:stretch>
              </a:blipFill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21" name="AutoShape 10">
                <a:extLst>
                  <a:ext uri="{FF2B5EF4-FFF2-40B4-BE49-F238E27FC236}">
                    <a16:creationId xmlns:a16="http://schemas.microsoft.com/office/drawing/2014/main" id="{9CD38F62-0CB8-228D-2BFC-9954BDB8A5F2}"/>
                  </a:ext>
                </a:extLst>
              </p:cNvPr>
              <p:cNvSpPr/>
              <p:nvPr/>
            </p:nvSpPr>
            <p:spPr>
              <a:xfrm>
                <a:off x="5906911" y="265092"/>
                <a:ext cx="0" cy="479000"/>
              </a:xfrm>
              <a:prstGeom prst="line">
                <a:avLst/>
              </a:prstGeom>
              <a:ln w="32714" cap="flat">
                <a:solidFill>
                  <a:srgbClr val="D8D8D8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B6504267-A91A-C97D-BC54-6742206A4382}"/>
                  </a:ext>
                </a:extLst>
              </p:cNvPr>
              <p:cNvSpPr txBox="1"/>
              <p:nvPr/>
            </p:nvSpPr>
            <p:spPr>
              <a:xfrm>
                <a:off x="6321285" y="129227"/>
                <a:ext cx="2969460" cy="6632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511"/>
                  </a:lnSpc>
                </a:pPr>
                <a:r>
                  <a:rPr lang="en-US" sz="1079">
                    <a:solidFill>
                      <a:srgbClr val="000000"/>
                    </a:solidFill>
                    <a:latin typeface="PF Bague Sans Pro"/>
                    <a:ea typeface="PF Bague Sans Pro"/>
                    <a:cs typeface="PF Bague Sans Pro"/>
                    <a:sym typeface="PF Bague Sans Pro"/>
                  </a:rPr>
                  <a:t>CLIMATE AND HEALTH JOINT PROGRAMME</a:t>
                </a:r>
              </a:p>
            </p:txBody>
          </p:sp>
        </p:grp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AA58C73C-2CC7-9668-4619-71A663B43968}"/>
                </a:ext>
              </a:extLst>
            </p:cNvPr>
            <p:cNvSpPr txBox="1"/>
            <p:nvPr/>
          </p:nvSpPr>
          <p:spPr>
            <a:xfrm>
              <a:off x="10311579" y="8089410"/>
              <a:ext cx="2632896" cy="470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14"/>
                </a:lnSpc>
              </a:pPr>
              <a:r>
                <a:rPr lang="en-US" sz="1204" spc="37">
                  <a:solidFill>
                    <a:srgbClr val="70170F"/>
                  </a:solidFill>
                  <a:latin typeface="DM Sans"/>
                  <a:ea typeface="DM Sans"/>
                  <a:cs typeface="DM Sans"/>
                  <a:sym typeface="DM Sans"/>
                </a:rPr>
                <a:t>www.heathealth.info</a:t>
              </a:r>
            </a:p>
            <a:p>
              <a:pPr algn="r">
                <a:lnSpc>
                  <a:spcPts val="1914"/>
                </a:lnSpc>
              </a:pPr>
              <a:r>
                <a:rPr lang="en-US" sz="1204" spc="37">
                  <a:solidFill>
                    <a:srgbClr val="70170F"/>
                  </a:solidFill>
                  <a:latin typeface="DM Sans"/>
                  <a:ea typeface="DM Sans"/>
                  <a:cs typeface="DM Sans"/>
                  <a:sym typeface="DM Sans"/>
                </a:rPr>
                <a:t>www.climahealth.info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995654" y="675377"/>
            <a:ext cx="8891547" cy="1959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6"/>
              </a:lnSpc>
            </a:pPr>
            <a:r>
              <a:rPr lang="en-US" sz="3600" b="1" dirty="0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As global temperatures continue to rise, </a:t>
            </a:r>
          </a:p>
          <a:p>
            <a:pPr>
              <a:lnSpc>
                <a:spcPts val="3756"/>
              </a:lnSpc>
            </a:pPr>
            <a:r>
              <a:rPr lang="en-US" sz="3600" b="1" dirty="0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the character of extreme heat is shifting towards </a:t>
            </a:r>
            <a:r>
              <a:rPr lang="en-US" sz="3600" b="1" dirty="0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more</a:t>
            </a:r>
            <a:r>
              <a:rPr lang="en-US" sz="3600" b="1" dirty="0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hotter extremes. </a:t>
            </a:r>
          </a:p>
          <a:p>
            <a:pPr>
              <a:lnSpc>
                <a:spcPts val="3756"/>
              </a:lnSpc>
            </a:pPr>
            <a:endParaRPr lang="en-US" sz="3600" b="1" dirty="0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768679" y="2781302"/>
            <a:ext cx="9633121" cy="5733484"/>
          </a:xfrm>
          <a:custGeom>
            <a:avLst/>
            <a:gdLst/>
            <a:ahLst/>
            <a:cxnLst/>
            <a:rect l="l" t="t" r="r" b="b"/>
            <a:pathLst>
              <a:path w="9373040" h="5503868">
                <a:moveTo>
                  <a:pt x="0" y="0"/>
                </a:moveTo>
                <a:lnTo>
                  <a:pt x="9373040" y="0"/>
                </a:lnTo>
                <a:lnTo>
                  <a:pt x="9373040" y="5503868"/>
                </a:lnTo>
                <a:lnTo>
                  <a:pt x="0" y="5503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86" t="-5779" r="-2657" b="-199"/>
            </a:stretch>
          </a:blipFill>
        </p:spPr>
        <p:txBody>
          <a:bodyPr/>
          <a:lstStyle/>
          <a:p>
            <a:endParaRPr lang="en-CH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114C53-2A30-AC01-BD4E-D811E91DAF2E}"/>
              </a:ext>
            </a:extLst>
          </p:cNvPr>
          <p:cNvGrpSpPr/>
          <p:nvPr/>
        </p:nvGrpSpPr>
        <p:grpSpPr>
          <a:xfrm>
            <a:off x="3057525" y="8932296"/>
            <a:ext cx="12412496" cy="844853"/>
            <a:chOff x="531979" y="7871019"/>
            <a:chExt cx="12412496" cy="844853"/>
          </a:xfrm>
        </p:grpSpPr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9483DB6B-874D-4641-8106-F02071649A6D}"/>
                </a:ext>
              </a:extLst>
            </p:cNvPr>
            <p:cNvSpPr/>
            <p:nvPr/>
          </p:nvSpPr>
          <p:spPr>
            <a:xfrm>
              <a:off x="531979" y="7871019"/>
              <a:ext cx="12412496" cy="0"/>
            </a:xfrm>
            <a:prstGeom prst="line">
              <a:avLst/>
            </a:prstGeom>
            <a:ln w="19050" cap="flat">
              <a:solidFill>
                <a:srgbClr val="B9B9B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H" sz="135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F537414-48D6-B3A7-C5AA-40DFCDB8DD82}"/>
                </a:ext>
              </a:extLst>
            </p:cNvPr>
            <p:cNvSpPr/>
            <p:nvPr/>
          </p:nvSpPr>
          <p:spPr>
            <a:xfrm>
              <a:off x="6058544" y="8106937"/>
              <a:ext cx="2405113" cy="608935"/>
            </a:xfrm>
            <a:custGeom>
              <a:avLst/>
              <a:gdLst/>
              <a:ahLst/>
              <a:cxnLst/>
              <a:rect l="l" t="t" r="r" b="b"/>
              <a:pathLst>
                <a:path w="3206817" h="811913">
                  <a:moveTo>
                    <a:pt x="0" y="0"/>
                  </a:moveTo>
                  <a:lnTo>
                    <a:pt x="3206818" y="0"/>
                  </a:lnTo>
                  <a:lnTo>
                    <a:pt x="3206818" y="811913"/>
                  </a:lnTo>
                  <a:lnTo>
                    <a:pt x="0" y="811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751" b="-8751"/>
              </a:stretch>
            </a:blipFill>
          </p:spPr>
          <p:txBody>
            <a:bodyPr/>
            <a:lstStyle/>
            <a:p>
              <a:endParaRPr lang="en-CH" sz="1350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D32EC7D7-BEE6-A448-DEB4-88E23F583626}"/>
                </a:ext>
              </a:extLst>
            </p:cNvPr>
            <p:cNvGrpSpPr/>
            <p:nvPr/>
          </p:nvGrpSpPr>
          <p:grpSpPr>
            <a:xfrm>
              <a:off x="531979" y="8139416"/>
              <a:ext cx="5226044" cy="482699"/>
              <a:chOff x="0" y="0"/>
              <a:chExt cx="9290745" cy="858131"/>
            </a:xfrm>
          </p:grpSpPr>
          <p:sp>
            <p:nvSpPr>
              <p:cNvPr id="12" name="AutoShape 7">
                <a:extLst>
                  <a:ext uri="{FF2B5EF4-FFF2-40B4-BE49-F238E27FC236}">
                    <a16:creationId xmlns:a16="http://schemas.microsoft.com/office/drawing/2014/main" id="{39800B40-FF32-8A34-05C4-B27A2D10BE90}"/>
                  </a:ext>
                </a:extLst>
              </p:cNvPr>
              <p:cNvSpPr/>
              <p:nvPr/>
            </p:nvSpPr>
            <p:spPr>
              <a:xfrm>
                <a:off x="2747585" y="265092"/>
                <a:ext cx="0" cy="479000"/>
              </a:xfrm>
              <a:prstGeom prst="line">
                <a:avLst/>
              </a:prstGeom>
              <a:ln w="32714" cap="flat">
                <a:solidFill>
                  <a:srgbClr val="D8D8D8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509C86E-09F6-3ABB-20B5-D83664BCBA4B}"/>
                  </a:ext>
                </a:extLst>
              </p:cNvPr>
              <p:cNvSpPr/>
              <p:nvPr/>
            </p:nvSpPr>
            <p:spPr>
              <a:xfrm>
                <a:off x="0" y="128091"/>
                <a:ext cx="2357169" cy="730040"/>
              </a:xfrm>
              <a:custGeom>
                <a:avLst/>
                <a:gdLst/>
                <a:ahLst/>
                <a:cxnLst/>
                <a:rect l="l" t="t" r="r" b="b"/>
                <a:pathLst>
                  <a:path w="2357169" h="730040">
                    <a:moveTo>
                      <a:pt x="0" y="0"/>
                    </a:moveTo>
                    <a:lnTo>
                      <a:pt x="2357169" y="0"/>
                    </a:lnTo>
                    <a:lnTo>
                      <a:pt x="2357169" y="730040"/>
                    </a:lnTo>
                    <a:lnTo>
                      <a:pt x="0" y="7300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0810" b="-40810"/>
                </a:stretch>
              </a:blipFill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73A511A7-6200-FE6D-B5FA-6F19C8557031}"/>
                  </a:ext>
                </a:extLst>
              </p:cNvPr>
              <p:cNvSpPr/>
              <p:nvPr/>
            </p:nvSpPr>
            <p:spPr>
              <a:xfrm>
                <a:off x="3163094" y="0"/>
                <a:ext cx="2328308" cy="791099"/>
              </a:xfrm>
              <a:custGeom>
                <a:avLst/>
                <a:gdLst/>
                <a:ahLst/>
                <a:cxnLst/>
                <a:rect l="l" t="t" r="r" b="b"/>
                <a:pathLst>
                  <a:path w="2328308" h="791099">
                    <a:moveTo>
                      <a:pt x="0" y="0"/>
                    </a:moveTo>
                    <a:lnTo>
                      <a:pt x="2328308" y="0"/>
                    </a:lnTo>
                    <a:lnTo>
                      <a:pt x="2328308" y="791099"/>
                    </a:lnTo>
                    <a:lnTo>
                      <a:pt x="0" y="7910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673"/>
                </a:stretch>
              </a:blipFill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15" name="AutoShape 10">
                <a:extLst>
                  <a:ext uri="{FF2B5EF4-FFF2-40B4-BE49-F238E27FC236}">
                    <a16:creationId xmlns:a16="http://schemas.microsoft.com/office/drawing/2014/main" id="{ABBE88A7-2069-7927-93F1-76F4C6F2EB96}"/>
                  </a:ext>
                </a:extLst>
              </p:cNvPr>
              <p:cNvSpPr/>
              <p:nvPr/>
            </p:nvSpPr>
            <p:spPr>
              <a:xfrm>
                <a:off x="5906911" y="265092"/>
                <a:ext cx="0" cy="479000"/>
              </a:xfrm>
              <a:prstGeom prst="line">
                <a:avLst/>
              </a:prstGeom>
              <a:ln w="32714" cap="flat">
                <a:solidFill>
                  <a:srgbClr val="D8D8D8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CH" sz="1350"/>
              </a:p>
            </p:txBody>
          </p:sp>
          <p:sp>
            <p:nvSpPr>
              <p:cNvPr id="16" name="TextBox 11">
                <a:extLst>
                  <a:ext uri="{FF2B5EF4-FFF2-40B4-BE49-F238E27FC236}">
                    <a16:creationId xmlns:a16="http://schemas.microsoft.com/office/drawing/2014/main" id="{BFC22420-58DD-5174-DD94-08374AC1D31E}"/>
                  </a:ext>
                </a:extLst>
              </p:cNvPr>
              <p:cNvSpPr txBox="1"/>
              <p:nvPr/>
            </p:nvSpPr>
            <p:spPr>
              <a:xfrm>
                <a:off x="6321285" y="129227"/>
                <a:ext cx="2969460" cy="6632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1511"/>
                  </a:lnSpc>
                </a:pPr>
                <a:r>
                  <a:rPr lang="en-US" sz="1079">
                    <a:solidFill>
                      <a:srgbClr val="000000"/>
                    </a:solidFill>
                    <a:latin typeface="PF Bague Sans Pro"/>
                    <a:ea typeface="PF Bague Sans Pro"/>
                    <a:cs typeface="PF Bague Sans Pro"/>
                    <a:sym typeface="PF Bague Sans Pro"/>
                  </a:rPr>
                  <a:t>CLIMATE AND HEALTH JOINT PROGRAMME</a:t>
                </a:r>
              </a:p>
            </p:txBody>
          </p:sp>
        </p:grp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8A58C66E-CBDF-E337-8CAE-B1ACE71DBF28}"/>
                </a:ext>
              </a:extLst>
            </p:cNvPr>
            <p:cNvSpPr txBox="1"/>
            <p:nvPr/>
          </p:nvSpPr>
          <p:spPr>
            <a:xfrm>
              <a:off x="10311579" y="8089410"/>
              <a:ext cx="2632896" cy="470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14"/>
                </a:lnSpc>
              </a:pPr>
              <a:r>
                <a:rPr lang="en-US" sz="1204" spc="37">
                  <a:solidFill>
                    <a:srgbClr val="70170F"/>
                  </a:solidFill>
                  <a:latin typeface="DM Sans"/>
                  <a:ea typeface="DM Sans"/>
                  <a:cs typeface="DM Sans"/>
                  <a:sym typeface="DM Sans"/>
                </a:rPr>
                <a:t>www.heathealth.info</a:t>
              </a:r>
            </a:p>
            <a:p>
              <a:pPr algn="r">
                <a:lnSpc>
                  <a:spcPts val="1914"/>
                </a:lnSpc>
              </a:pPr>
              <a:r>
                <a:rPr lang="en-US" sz="1204" spc="37">
                  <a:solidFill>
                    <a:srgbClr val="70170F"/>
                  </a:solidFill>
                  <a:latin typeface="DM Sans"/>
                  <a:ea typeface="DM Sans"/>
                  <a:cs typeface="DM Sans"/>
                  <a:sym typeface="DM Sans"/>
                </a:rPr>
                <a:t>www.climahealth.info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2650" y="-457357"/>
            <a:ext cx="7562656" cy="8537569"/>
          </a:xfrm>
          <a:custGeom>
            <a:avLst/>
            <a:gdLst/>
            <a:ahLst/>
            <a:cxnLst/>
            <a:rect l="l" t="t" r="r" b="b"/>
            <a:pathLst>
              <a:path w="7562656" h="8537569">
                <a:moveTo>
                  <a:pt x="0" y="0"/>
                </a:moveTo>
                <a:lnTo>
                  <a:pt x="7562656" y="0"/>
                </a:lnTo>
                <a:lnTo>
                  <a:pt x="7562656" y="8537569"/>
                </a:lnTo>
                <a:lnTo>
                  <a:pt x="0" y="8537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033" r="-27611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3" name="Group 3"/>
          <p:cNvGrpSpPr/>
          <p:nvPr/>
        </p:nvGrpSpPr>
        <p:grpSpPr>
          <a:xfrm>
            <a:off x="709305" y="4674546"/>
            <a:ext cx="546904" cy="546904"/>
            <a:chOff x="0" y="0"/>
            <a:chExt cx="729206" cy="7292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29206" cy="729206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62823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35103" y="135103"/>
              <a:ext cx="458999" cy="458999"/>
            </a:xfrm>
            <a:custGeom>
              <a:avLst/>
              <a:gdLst/>
              <a:ahLst/>
              <a:cxnLst/>
              <a:rect l="l" t="t" r="r" b="b"/>
              <a:pathLst>
                <a:path w="458999" h="458999">
                  <a:moveTo>
                    <a:pt x="0" y="0"/>
                  </a:moveTo>
                  <a:lnTo>
                    <a:pt x="458999" y="0"/>
                  </a:lnTo>
                  <a:lnTo>
                    <a:pt x="458999" y="458999"/>
                  </a:lnTo>
                  <a:lnTo>
                    <a:pt x="0" y="458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9305" y="5539548"/>
            <a:ext cx="546904" cy="546904"/>
            <a:chOff x="0" y="0"/>
            <a:chExt cx="729206" cy="7292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29206" cy="72920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62823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19371" y="135103"/>
              <a:ext cx="490464" cy="490464"/>
            </a:xfrm>
            <a:custGeom>
              <a:avLst/>
              <a:gdLst/>
              <a:ahLst/>
              <a:cxnLst/>
              <a:rect l="l" t="t" r="r" b="b"/>
              <a:pathLst>
                <a:path w="490464" h="490464">
                  <a:moveTo>
                    <a:pt x="0" y="0"/>
                  </a:moveTo>
                  <a:lnTo>
                    <a:pt x="490464" y="0"/>
                  </a:lnTo>
                  <a:lnTo>
                    <a:pt x="490464" y="490465"/>
                  </a:lnTo>
                  <a:lnTo>
                    <a:pt x="0" y="490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09305" y="3811427"/>
            <a:ext cx="546904" cy="546904"/>
            <a:chOff x="0" y="0"/>
            <a:chExt cx="729206" cy="72920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29206" cy="729206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62823"/>
              </a:solidFill>
            </p:spPr>
            <p:txBody>
              <a:bodyPr/>
              <a:lstStyle/>
              <a:p>
                <a:endParaRPr lang="en-CH"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39696" y="144288"/>
              <a:ext cx="449814" cy="449814"/>
            </a:xfrm>
            <a:custGeom>
              <a:avLst/>
              <a:gdLst/>
              <a:ahLst/>
              <a:cxnLst/>
              <a:rect l="l" t="t" r="r" b="b"/>
              <a:pathLst>
                <a:path w="449814" h="449814">
                  <a:moveTo>
                    <a:pt x="0" y="0"/>
                  </a:moveTo>
                  <a:lnTo>
                    <a:pt x="449814" y="0"/>
                  </a:lnTo>
                  <a:lnTo>
                    <a:pt x="449814" y="449814"/>
                  </a:lnTo>
                  <a:lnTo>
                    <a:pt x="0" y="44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6921619"/>
            <a:ext cx="2135163" cy="733928"/>
            <a:chOff x="0" y="0"/>
            <a:chExt cx="1429151" cy="4912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29151" cy="491248"/>
            </a:xfrm>
            <a:custGeom>
              <a:avLst/>
              <a:gdLst/>
              <a:ahLst/>
              <a:cxnLst/>
              <a:rect l="l" t="t" r="r" b="b"/>
              <a:pathLst>
                <a:path w="1429151" h="491248">
                  <a:moveTo>
                    <a:pt x="1225951" y="0"/>
                  </a:moveTo>
                  <a:cubicBezTo>
                    <a:pt x="1338175" y="0"/>
                    <a:pt x="1429151" y="109970"/>
                    <a:pt x="1429151" y="245624"/>
                  </a:cubicBezTo>
                  <a:cubicBezTo>
                    <a:pt x="1429151" y="381278"/>
                    <a:pt x="1338175" y="491248"/>
                    <a:pt x="1225951" y="491248"/>
                  </a:cubicBezTo>
                  <a:lnTo>
                    <a:pt x="203200" y="491248"/>
                  </a:lnTo>
                  <a:cubicBezTo>
                    <a:pt x="90976" y="491248"/>
                    <a:pt x="0" y="381278"/>
                    <a:pt x="0" y="245624"/>
                  </a:cubicBezTo>
                  <a:cubicBezTo>
                    <a:pt x="0" y="109970"/>
                    <a:pt x="90976" y="0"/>
                    <a:pt x="203200" y="0"/>
                  </a:cubicBezTo>
                  <a:close/>
                </a:path>
              </a:pathLst>
            </a:custGeom>
            <a:ln w="19050" cap="sq">
              <a:solidFill>
                <a:srgbClr val="F27304"/>
              </a:solidFill>
              <a:prstDash val="solid"/>
              <a:miter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429151" cy="53887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2598"/>
                </a:lnSpc>
              </a:pPr>
              <a:r>
                <a:rPr lang="en-US" sz="1676" b="1">
                  <a:solidFill>
                    <a:srgbClr val="F27304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       IPCC AR6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71860" y="7152560"/>
            <a:ext cx="272046" cy="272046"/>
          </a:xfrm>
          <a:custGeom>
            <a:avLst/>
            <a:gdLst/>
            <a:ahLst/>
            <a:cxnLst/>
            <a:rect l="l" t="t" r="r" b="b"/>
            <a:pathLst>
              <a:path w="272046" h="272046">
                <a:moveTo>
                  <a:pt x="0" y="0"/>
                </a:moveTo>
                <a:lnTo>
                  <a:pt x="272046" y="0"/>
                </a:lnTo>
                <a:lnTo>
                  <a:pt x="272046" y="272047"/>
                </a:lnTo>
                <a:lnTo>
                  <a:pt x="0" y="2720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9" name="TextBox 19"/>
          <p:cNvSpPr txBox="1"/>
          <p:nvPr/>
        </p:nvSpPr>
        <p:spPr>
          <a:xfrm>
            <a:off x="1028700" y="1112767"/>
            <a:ext cx="7811077" cy="252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8"/>
              </a:lnSpc>
            </a:pPr>
            <a:r>
              <a:rPr lang="en-US" sz="4105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The world is warming at a faster rate than at any point in recorded history.</a:t>
            </a:r>
          </a:p>
          <a:p>
            <a:pPr algn="l">
              <a:lnSpc>
                <a:spcPts val="5008"/>
              </a:lnSpc>
            </a:pPr>
            <a:endParaRPr lang="en-US" sz="4105" b="1">
              <a:solidFill>
                <a:srgbClr val="D62823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55090" y="3763802"/>
            <a:ext cx="8312424" cy="4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  <a:spcBef>
                <a:spcPct val="0"/>
              </a:spcBef>
            </a:pPr>
            <a:r>
              <a:rPr lang="en-US" sz="236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Increased exposure, morbidity and mortality.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55090" y="4720862"/>
            <a:ext cx="8902078" cy="4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  <a:spcBef>
                <a:spcPct val="0"/>
              </a:spcBef>
            </a:pPr>
            <a:r>
              <a:rPr lang="en-US" sz="236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Growing risks, particularly for older and urban populations.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55090" y="5649707"/>
            <a:ext cx="5225502" cy="8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7"/>
              </a:lnSpc>
            </a:pPr>
            <a:r>
              <a:rPr lang="en-US" sz="236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Unequal impacts across the world.</a:t>
            </a:r>
          </a:p>
          <a:p>
            <a:pPr algn="l">
              <a:lnSpc>
                <a:spcPts val="3317"/>
              </a:lnSpc>
              <a:spcBef>
                <a:spcPct val="0"/>
              </a:spcBef>
            </a:pPr>
            <a:endParaRPr lang="en-US" sz="236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104081" y="9028761"/>
            <a:ext cx="3206817" cy="811913"/>
          </a:xfrm>
          <a:custGeom>
            <a:avLst/>
            <a:gdLst/>
            <a:ahLst/>
            <a:cxnLst/>
            <a:rect l="l" t="t" r="r" b="b"/>
            <a:pathLst>
              <a:path w="3206817" h="811913">
                <a:moveTo>
                  <a:pt x="0" y="0"/>
                </a:moveTo>
                <a:lnTo>
                  <a:pt x="3206817" y="0"/>
                </a:lnTo>
                <a:lnTo>
                  <a:pt x="3206817" y="811913"/>
                </a:lnTo>
                <a:lnTo>
                  <a:pt x="0" y="811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751" b="-8751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4" name="AutoShape 24"/>
          <p:cNvSpPr/>
          <p:nvPr/>
        </p:nvSpPr>
        <p:spPr>
          <a:xfrm>
            <a:off x="2769993" y="9336875"/>
            <a:ext cx="0" cy="359250"/>
          </a:xfrm>
          <a:prstGeom prst="line">
            <a:avLst/>
          </a:prstGeom>
          <a:ln w="28575" cap="flat">
            <a:solidFill>
              <a:srgbClr val="D8D8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25" name="Freeform 25"/>
          <p:cNvSpPr/>
          <p:nvPr/>
        </p:nvSpPr>
        <p:spPr>
          <a:xfrm>
            <a:off x="709305" y="9234123"/>
            <a:ext cx="1767877" cy="547530"/>
          </a:xfrm>
          <a:custGeom>
            <a:avLst/>
            <a:gdLst/>
            <a:ahLst/>
            <a:cxnLst/>
            <a:rect l="l" t="t" r="r" b="b"/>
            <a:pathLst>
              <a:path w="1767877" h="547530">
                <a:moveTo>
                  <a:pt x="0" y="0"/>
                </a:moveTo>
                <a:lnTo>
                  <a:pt x="1767876" y="0"/>
                </a:lnTo>
                <a:lnTo>
                  <a:pt x="1767876" y="547530"/>
                </a:lnTo>
                <a:lnTo>
                  <a:pt x="0" y="54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0810" b="-40810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6" name="Freeform 26"/>
          <p:cNvSpPr/>
          <p:nvPr/>
        </p:nvSpPr>
        <p:spPr>
          <a:xfrm>
            <a:off x="3081625" y="9138055"/>
            <a:ext cx="1746231" cy="593324"/>
          </a:xfrm>
          <a:custGeom>
            <a:avLst/>
            <a:gdLst/>
            <a:ahLst/>
            <a:cxnLst/>
            <a:rect l="l" t="t" r="r" b="b"/>
            <a:pathLst>
              <a:path w="1746231" h="593324">
                <a:moveTo>
                  <a:pt x="0" y="0"/>
                </a:moveTo>
                <a:lnTo>
                  <a:pt x="1746231" y="0"/>
                </a:lnTo>
                <a:lnTo>
                  <a:pt x="1746231" y="593325"/>
                </a:lnTo>
                <a:lnTo>
                  <a:pt x="0" y="593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73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7" name="TextBox 27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32650" y="8170990"/>
            <a:ext cx="8312424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4A443F"/>
                </a:solidFill>
                <a:latin typeface="DM Sans"/>
                <a:ea typeface="DM Sans"/>
                <a:cs typeface="DM Sans"/>
                <a:sym typeface="DM Sans"/>
              </a:rPr>
              <a:t>Photo: Kyle Lam / GHHIN - EJN Photo Contest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25" b="-1852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/>
          <p:cNvSpPr/>
          <p:nvPr/>
        </p:nvSpPr>
        <p:spPr>
          <a:xfrm>
            <a:off x="6235094" y="2068771"/>
            <a:ext cx="1801765" cy="2259266"/>
          </a:xfrm>
          <a:custGeom>
            <a:avLst/>
            <a:gdLst/>
            <a:ahLst/>
            <a:cxnLst/>
            <a:rect l="l" t="t" r="r" b="b"/>
            <a:pathLst>
              <a:path w="1801765" h="2259266">
                <a:moveTo>
                  <a:pt x="0" y="0"/>
                </a:moveTo>
                <a:lnTo>
                  <a:pt x="1801765" y="0"/>
                </a:lnTo>
                <a:lnTo>
                  <a:pt x="1801765" y="2259266"/>
                </a:lnTo>
                <a:lnTo>
                  <a:pt x="0" y="22592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4" name="Group 4"/>
          <p:cNvGrpSpPr/>
          <p:nvPr/>
        </p:nvGrpSpPr>
        <p:grpSpPr>
          <a:xfrm>
            <a:off x="0" y="5434650"/>
            <a:ext cx="18917674" cy="5310119"/>
            <a:chOff x="0" y="0"/>
            <a:chExt cx="4980246" cy="13979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80246" cy="1397936"/>
            </a:xfrm>
            <a:custGeom>
              <a:avLst/>
              <a:gdLst/>
              <a:ahLst/>
              <a:cxnLst/>
              <a:rect l="l" t="t" r="r" b="b"/>
              <a:pathLst>
                <a:path w="4980246" h="1397936">
                  <a:moveTo>
                    <a:pt x="0" y="0"/>
                  </a:moveTo>
                  <a:lnTo>
                    <a:pt x="4980246" y="0"/>
                  </a:lnTo>
                  <a:lnTo>
                    <a:pt x="4980246" y="1397936"/>
                  </a:lnTo>
                  <a:lnTo>
                    <a:pt x="0" y="1397936"/>
                  </a:lnTo>
                  <a:close/>
                </a:path>
              </a:pathLst>
            </a:custGeom>
            <a:solidFill>
              <a:srgbClr val="648E3F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4980246" cy="1407461"/>
            </a:xfrm>
            <a:prstGeom prst="rect">
              <a:avLst/>
            </a:prstGeom>
          </p:spPr>
          <p:txBody>
            <a:bodyPr lIns="23102" tIns="23102" rIns="23102" bIns="23102" rtlCol="0" anchor="ctr"/>
            <a:lstStyle/>
            <a:p>
              <a:pPr algn="ctr">
                <a:lnSpc>
                  <a:spcPts val="1273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72372" y="4229250"/>
            <a:ext cx="4953170" cy="1634546"/>
          </a:xfrm>
          <a:custGeom>
            <a:avLst/>
            <a:gdLst/>
            <a:ahLst/>
            <a:cxnLst/>
            <a:rect l="l" t="t" r="r" b="b"/>
            <a:pathLst>
              <a:path w="4953170" h="1634546">
                <a:moveTo>
                  <a:pt x="0" y="0"/>
                </a:moveTo>
                <a:lnTo>
                  <a:pt x="4953170" y="0"/>
                </a:lnTo>
                <a:lnTo>
                  <a:pt x="4953170" y="1634546"/>
                </a:lnTo>
                <a:lnTo>
                  <a:pt x="0" y="16345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" name="Freeform 8"/>
          <p:cNvSpPr/>
          <p:nvPr/>
        </p:nvSpPr>
        <p:spPr>
          <a:xfrm>
            <a:off x="-1516197" y="4775136"/>
            <a:ext cx="7318412" cy="1338197"/>
          </a:xfrm>
          <a:custGeom>
            <a:avLst/>
            <a:gdLst/>
            <a:ahLst/>
            <a:cxnLst/>
            <a:rect l="l" t="t" r="r" b="b"/>
            <a:pathLst>
              <a:path w="7318412" h="1338197">
                <a:moveTo>
                  <a:pt x="0" y="0"/>
                </a:moveTo>
                <a:lnTo>
                  <a:pt x="7318412" y="0"/>
                </a:lnTo>
                <a:lnTo>
                  <a:pt x="7318412" y="1338196"/>
                </a:lnTo>
                <a:lnTo>
                  <a:pt x="0" y="13381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6957"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9" name="Group 9"/>
          <p:cNvGrpSpPr/>
          <p:nvPr/>
        </p:nvGrpSpPr>
        <p:grpSpPr>
          <a:xfrm>
            <a:off x="-1440968" y="-2130615"/>
            <a:ext cx="5810314" cy="581031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22745"/>
              </a:srgbClr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23102" tIns="23102" rIns="23102" bIns="23102" rtlCol="0" anchor="ctr"/>
            <a:lstStyle/>
            <a:p>
              <a:pPr algn="ctr">
                <a:lnSpc>
                  <a:spcPts val="127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304289" y="5986225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59" y="0"/>
                </a:lnTo>
                <a:lnTo>
                  <a:pt x="2946559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3" name="Freeform 13"/>
          <p:cNvSpPr/>
          <p:nvPr/>
        </p:nvSpPr>
        <p:spPr>
          <a:xfrm>
            <a:off x="2000415" y="5976696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59" y="0"/>
                </a:lnTo>
                <a:lnTo>
                  <a:pt x="2946559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4" name="Freeform 14"/>
          <p:cNvSpPr/>
          <p:nvPr/>
        </p:nvSpPr>
        <p:spPr>
          <a:xfrm>
            <a:off x="4328935" y="5967167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60" y="0"/>
                </a:lnTo>
                <a:lnTo>
                  <a:pt x="2946560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5" name="Freeform 15"/>
          <p:cNvSpPr/>
          <p:nvPr/>
        </p:nvSpPr>
        <p:spPr>
          <a:xfrm>
            <a:off x="6633639" y="5957638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60" y="0"/>
                </a:lnTo>
                <a:lnTo>
                  <a:pt x="2946560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6" name="Freeform 16"/>
          <p:cNvSpPr/>
          <p:nvPr/>
        </p:nvSpPr>
        <p:spPr>
          <a:xfrm>
            <a:off x="9283479" y="5948109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60" y="0"/>
                </a:lnTo>
                <a:lnTo>
                  <a:pt x="2946560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7" name="Freeform 17"/>
          <p:cNvSpPr/>
          <p:nvPr/>
        </p:nvSpPr>
        <p:spPr>
          <a:xfrm>
            <a:off x="11588183" y="5938580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60" y="0"/>
                </a:lnTo>
                <a:lnTo>
                  <a:pt x="2946560" y="441983"/>
                </a:lnTo>
                <a:lnTo>
                  <a:pt x="0" y="4419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8" name="Freeform 18"/>
          <p:cNvSpPr/>
          <p:nvPr/>
        </p:nvSpPr>
        <p:spPr>
          <a:xfrm>
            <a:off x="13916704" y="5929050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59" y="0"/>
                </a:lnTo>
                <a:lnTo>
                  <a:pt x="2946559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9" name="Freeform 19"/>
          <p:cNvSpPr/>
          <p:nvPr/>
        </p:nvSpPr>
        <p:spPr>
          <a:xfrm>
            <a:off x="16221408" y="5919521"/>
            <a:ext cx="2946559" cy="441984"/>
          </a:xfrm>
          <a:custGeom>
            <a:avLst/>
            <a:gdLst/>
            <a:ahLst/>
            <a:cxnLst/>
            <a:rect l="l" t="t" r="r" b="b"/>
            <a:pathLst>
              <a:path w="2946559" h="441984">
                <a:moveTo>
                  <a:pt x="0" y="0"/>
                </a:moveTo>
                <a:lnTo>
                  <a:pt x="2946559" y="0"/>
                </a:lnTo>
                <a:lnTo>
                  <a:pt x="2946559" y="441984"/>
                </a:lnTo>
                <a:lnTo>
                  <a:pt x="0" y="441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0" name="Freeform 20"/>
          <p:cNvSpPr/>
          <p:nvPr/>
        </p:nvSpPr>
        <p:spPr>
          <a:xfrm>
            <a:off x="13533590" y="6836482"/>
            <a:ext cx="11072344" cy="4221331"/>
          </a:xfrm>
          <a:custGeom>
            <a:avLst/>
            <a:gdLst/>
            <a:ahLst/>
            <a:cxnLst/>
            <a:rect l="l" t="t" r="r" b="b"/>
            <a:pathLst>
              <a:path w="11072344" h="4221331">
                <a:moveTo>
                  <a:pt x="0" y="0"/>
                </a:moveTo>
                <a:lnTo>
                  <a:pt x="11072344" y="0"/>
                </a:lnTo>
                <a:lnTo>
                  <a:pt x="11072344" y="4221331"/>
                </a:lnTo>
                <a:lnTo>
                  <a:pt x="0" y="4221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1" name="Freeform 21"/>
          <p:cNvSpPr/>
          <p:nvPr/>
        </p:nvSpPr>
        <p:spPr>
          <a:xfrm>
            <a:off x="-18073" y="2078126"/>
            <a:ext cx="8694016" cy="2803820"/>
          </a:xfrm>
          <a:custGeom>
            <a:avLst/>
            <a:gdLst/>
            <a:ahLst/>
            <a:cxnLst/>
            <a:rect l="l" t="t" r="r" b="b"/>
            <a:pathLst>
              <a:path w="8694016" h="2803820">
                <a:moveTo>
                  <a:pt x="0" y="0"/>
                </a:moveTo>
                <a:lnTo>
                  <a:pt x="8694017" y="0"/>
                </a:lnTo>
                <a:lnTo>
                  <a:pt x="8694017" y="2803821"/>
                </a:lnTo>
                <a:lnTo>
                  <a:pt x="0" y="2803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8000"/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2" name="Freeform 22"/>
          <p:cNvSpPr/>
          <p:nvPr/>
        </p:nvSpPr>
        <p:spPr>
          <a:xfrm>
            <a:off x="1787853" y="4092125"/>
            <a:ext cx="516361" cy="471824"/>
          </a:xfrm>
          <a:custGeom>
            <a:avLst/>
            <a:gdLst/>
            <a:ahLst/>
            <a:cxnLst/>
            <a:rect l="l" t="t" r="r" b="b"/>
            <a:pathLst>
              <a:path w="516361" h="471824">
                <a:moveTo>
                  <a:pt x="0" y="0"/>
                </a:moveTo>
                <a:lnTo>
                  <a:pt x="516360" y="0"/>
                </a:lnTo>
                <a:lnTo>
                  <a:pt x="516360" y="471824"/>
                </a:lnTo>
                <a:lnTo>
                  <a:pt x="0" y="4718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3" name="Freeform 23"/>
          <p:cNvSpPr/>
          <p:nvPr/>
        </p:nvSpPr>
        <p:spPr>
          <a:xfrm>
            <a:off x="12915994" y="3800576"/>
            <a:ext cx="1944246" cy="1949119"/>
          </a:xfrm>
          <a:custGeom>
            <a:avLst/>
            <a:gdLst/>
            <a:ahLst/>
            <a:cxnLst/>
            <a:rect l="l" t="t" r="r" b="b"/>
            <a:pathLst>
              <a:path w="1944246" h="1949119">
                <a:moveTo>
                  <a:pt x="0" y="0"/>
                </a:moveTo>
                <a:lnTo>
                  <a:pt x="1944246" y="0"/>
                </a:lnTo>
                <a:lnTo>
                  <a:pt x="1944246" y="1949119"/>
                </a:lnTo>
                <a:lnTo>
                  <a:pt x="0" y="19491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24" name="Group 24"/>
          <p:cNvGrpSpPr/>
          <p:nvPr/>
        </p:nvGrpSpPr>
        <p:grpSpPr>
          <a:xfrm>
            <a:off x="-174519" y="5611767"/>
            <a:ext cx="18296030" cy="355400"/>
            <a:chOff x="0" y="0"/>
            <a:chExt cx="4816593" cy="9356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16592" cy="93562"/>
            </a:xfrm>
            <a:custGeom>
              <a:avLst/>
              <a:gdLst/>
              <a:ahLst/>
              <a:cxnLst/>
              <a:rect l="l" t="t" r="r" b="b"/>
              <a:pathLst>
                <a:path w="4816592" h="93562">
                  <a:moveTo>
                    <a:pt x="0" y="0"/>
                  </a:moveTo>
                  <a:lnTo>
                    <a:pt x="4816592" y="0"/>
                  </a:lnTo>
                  <a:lnTo>
                    <a:pt x="4816592" y="93562"/>
                  </a:lnTo>
                  <a:lnTo>
                    <a:pt x="0" y="93562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4816593" cy="103087"/>
            </a:xfrm>
            <a:prstGeom prst="rect">
              <a:avLst/>
            </a:prstGeom>
          </p:spPr>
          <p:txBody>
            <a:bodyPr lIns="23102" tIns="23102" rIns="23102" bIns="23102" rtlCol="0" anchor="ctr"/>
            <a:lstStyle/>
            <a:p>
              <a:pPr algn="ctr">
                <a:lnSpc>
                  <a:spcPts val="1273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652772" y="3943447"/>
            <a:ext cx="2586368" cy="1846020"/>
          </a:xfrm>
          <a:custGeom>
            <a:avLst/>
            <a:gdLst/>
            <a:ahLst/>
            <a:cxnLst/>
            <a:rect l="l" t="t" r="r" b="b"/>
            <a:pathLst>
              <a:path w="2586368" h="1846020">
                <a:moveTo>
                  <a:pt x="0" y="0"/>
                </a:moveTo>
                <a:lnTo>
                  <a:pt x="2586368" y="0"/>
                </a:lnTo>
                <a:lnTo>
                  <a:pt x="2586368" y="1846020"/>
                </a:lnTo>
                <a:lnTo>
                  <a:pt x="0" y="18460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8" name="Freeform 28"/>
          <p:cNvSpPr/>
          <p:nvPr/>
        </p:nvSpPr>
        <p:spPr>
          <a:xfrm>
            <a:off x="-342855" y="4426169"/>
            <a:ext cx="2142708" cy="1363298"/>
          </a:xfrm>
          <a:custGeom>
            <a:avLst/>
            <a:gdLst/>
            <a:ahLst/>
            <a:cxnLst/>
            <a:rect l="l" t="t" r="r" b="b"/>
            <a:pathLst>
              <a:path w="2142708" h="1363298">
                <a:moveTo>
                  <a:pt x="0" y="0"/>
                </a:moveTo>
                <a:lnTo>
                  <a:pt x="2142708" y="0"/>
                </a:lnTo>
                <a:lnTo>
                  <a:pt x="2142708" y="1363298"/>
                </a:lnTo>
                <a:lnTo>
                  <a:pt x="0" y="13632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9" name="Freeform 29"/>
          <p:cNvSpPr/>
          <p:nvPr/>
        </p:nvSpPr>
        <p:spPr>
          <a:xfrm>
            <a:off x="3473695" y="5863233"/>
            <a:ext cx="947461" cy="429910"/>
          </a:xfrm>
          <a:custGeom>
            <a:avLst/>
            <a:gdLst/>
            <a:ahLst/>
            <a:cxnLst/>
            <a:rect l="l" t="t" r="r" b="b"/>
            <a:pathLst>
              <a:path w="947461" h="429910">
                <a:moveTo>
                  <a:pt x="0" y="0"/>
                </a:moveTo>
                <a:lnTo>
                  <a:pt x="947460" y="0"/>
                </a:lnTo>
                <a:lnTo>
                  <a:pt x="947460" y="429910"/>
                </a:lnTo>
                <a:lnTo>
                  <a:pt x="0" y="4299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0" name="Freeform 30"/>
          <p:cNvSpPr/>
          <p:nvPr/>
        </p:nvSpPr>
        <p:spPr>
          <a:xfrm>
            <a:off x="3195029" y="3415516"/>
            <a:ext cx="4080466" cy="2448279"/>
          </a:xfrm>
          <a:custGeom>
            <a:avLst/>
            <a:gdLst/>
            <a:ahLst/>
            <a:cxnLst/>
            <a:rect l="l" t="t" r="r" b="b"/>
            <a:pathLst>
              <a:path w="4080466" h="2448279">
                <a:moveTo>
                  <a:pt x="0" y="0"/>
                </a:moveTo>
                <a:lnTo>
                  <a:pt x="4080466" y="0"/>
                </a:lnTo>
                <a:lnTo>
                  <a:pt x="4080466" y="2448280"/>
                </a:lnTo>
                <a:lnTo>
                  <a:pt x="0" y="24482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1" name="Freeform 31"/>
          <p:cNvSpPr/>
          <p:nvPr/>
        </p:nvSpPr>
        <p:spPr>
          <a:xfrm>
            <a:off x="764104" y="5425110"/>
            <a:ext cx="1075814" cy="532528"/>
          </a:xfrm>
          <a:custGeom>
            <a:avLst/>
            <a:gdLst/>
            <a:ahLst/>
            <a:cxnLst/>
            <a:rect l="l" t="t" r="r" b="b"/>
            <a:pathLst>
              <a:path w="1075814" h="532528">
                <a:moveTo>
                  <a:pt x="0" y="0"/>
                </a:moveTo>
                <a:lnTo>
                  <a:pt x="1075814" y="0"/>
                </a:lnTo>
                <a:lnTo>
                  <a:pt x="1075814" y="532528"/>
                </a:lnTo>
                <a:lnTo>
                  <a:pt x="0" y="532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32" name="Group 32"/>
          <p:cNvGrpSpPr/>
          <p:nvPr/>
        </p:nvGrpSpPr>
        <p:grpSpPr>
          <a:xfrm>
            <a:off x="14209099" y="2755832"/>
            <a:ext cx="2154017" cy="1008481"/>
            <a:chOff x="0" y="0"/>
            <a:chExt cx="2872023" cy="1344642"/>
          </a:xfrm>
        </p:grpSpPr>
        <p:sp>
          <p:nvSpPr>
            <p:cNvPr id="33" name="Freeform 33"/>
            <p:cNvSpPr/>
            <p:nvPr/>
          </p:nvSpPr>
          <p:spPr>
            <a:xfrm>
              <a:off x="979789" y="0"/>
              <a:ext cx="512813" cy="494865"/>
            </a:xfrm>
            <a:custGeom>
              <a:avLst/>
              <a:gdLst/>
              <a:ahLst/>
              <a:cxnLst/>
              <a:rect l="l" t="t" r="r" b="b"/>
              <a:pathLst>
                <a:path w="512813" h="494865">
                  <a:moveTo>
                    <a:pt x="0" y="0"/>
                  </a:moveTo>
                  <a:lnTo>
                    <a:pt x="512813" y="0"/>
                  </a:lnTo>
                  <a:lnTo>
                    <a:pt x="512813" y="494865"/>
                  </a:lnTo>
                  <a:lnTo>
                    <a:pt x="0" y="4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568218" y="257074"/>
              <a:ext cx="972163" cy="938138"/>
            </a:xfrm>
            <a:custGeom>
              <a:avLst/>
              <a:gdLst/>
              <a:ahLst/>
              <a:cxnLst/>
              <a:rect l="l" t="t" r="r" b="b"/>
              <a:pathLst>
                <a:path w="972163" h="938138">
                  <a:moveTo>
                    <a:pt x="0" y="0"/>
                  </a:moveTo>
                  <a:lnTo>
                    <a:pt x="972164" y="0"/>
                  </a:lnTo>
                  <a:lnTo>
                    <a:pt x="972164" y="938138"/>
                  </a:lnTo>
                  <a:lnTo>
                    <a:pt x="0" y="938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325735"/>
              <a:ext cx="523555" cy="505231"/>
            </a:xfrm>
            <a:custGeom>
              <a:avLst/>
              <a:gdLst/>
              <a:ahLst/>
              <a:cxnLst/>
              <a:rect l="l" t="t" r="r" b="b"/>
              <a:pathLst>
                <a:path w="523555" h="505231">
                  <a:moveTo>
                    <a:pt x="0" y="0"/>
                  </a:moveTo>
                  <a:lnTo>
                    <a:pt x="523555" y="0"/>
                  </a:lnTo>
                  <a:lnTo>
                    <a:pt x="523555" y="505231"/>
                  </a:lnTo>
                  <a:lnTo>
                    <a:pt x="0" y="505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90160" y="107644"/>
              <a:ext cx="1281863" cy="1236998"/>
            </a:xfrm>
            <a:custGeom>
              <a:avLst/>
              <a:gdLst/>
              <a:ahLst/>
              <a:cxnLst/>
              <a:rect l="l" t="t" r="r" b="b"/>
              <a:pathLst>
                <a:path w="1281863" h="1236998">
                  <a:moveTo>
                    <a:pt x="0" y="0"/>
                  </a:moveTo>
                  <a:lnTo>
                    <a:pt x="1281863" y="0"/>
                  </a:lnTo>
                  <a:lnTo>
                    <a:pt x="1281863" y="1236998"/>
                  </a:lnTo>
                  <a:lnTo>
                    <a:pt x="0" y="1236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37" name="Freeform 37"/>
          <p:cNvSpPr/>
          <p:nvPr/>
        </p:nvSpPr>
        <p:spPr>
          <a:xfrm>
            <a:off x="10461508" y="3657557"/>
            <a:ext cx="2304044" cy="1964198"/>
          </a:xfrm>
          <a:custGeom>
            <a:avLst/>
            <a:gdLst/>
            <a:ahLst/>
            <a:cxnLst/>
            <a:rect l="l" t="t" r="r" b="b"/>
            <a:pathLst>
              <a:path w="2304044" h="1964198">
                <a:moveTo>
                  <a:pt x="0" y="0"/>
                </a:moveTo>
                <a:lnTo>
                  <a:pt x="2304045" y="0"/>
                </a:lnTo>
                <a:lnTo>
                  <a:pt x="2304045" y="1964198"/>
                </a:lnTo>
                <a:lnTo>
                  <a:pt x="0" y="19641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8" name="Freeform 38"/>
          <p:cNvSpPr/>
          <p:nvPr/>
        </p:nvSpPr>
        <p:spPr>
          <a:xfrm>
            <a:off x="5776013" y="5547721"/>
            <a:ext cx="1724292" cy="743601"/>
          </a:xfrm>
          <a:custGeom>
            <a:avLst/>
            <a:gdLst/>
            <a:ahLst/>
            <a:cxnLst/>
            <a:rect l="l" t="t" r="r" b="b"/>
            <a:pathLst>
              <a:path w="1724292" h="743601">
                <a:moveTo>
                  <a:pt x="0" y="0"/>
                </a:moveTo>
                <a:lnTo>
                  <a:pt x="1724292" y="0"/>
                </a:lnTo>
                <a:lnTo>
                  <a:pt x="1724292" y="743601"/>
                </a:lnTo>
                <a:lnTo>
                  <a:pt x="0" y="7436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9" name="Freeform 39"/>
          <p:cNvSpPr/>
          <p:nvPr/>
        </p:nvSpPr>
        <p:spPr>
          <a:xfrm>
            <a:off x="5275672" y="669716"/>
            <a:ext cx="1170425" cy="633492"/>
          </a:xfrm>
          <a:custGeom>
            <a:avLst/>
            <a:gdLst/>
            <a:ahLst/>
            <a:cxnLst/>
            <a:rect l="l" t="t" r="r" b="b"/>
            <a:pathLst>
              <a:path w="1170425" h="633492">
                <a:moveTo>
                  <a:pt x="0" y="0"/>
                </a:moveTo>
                <a:lnTo>
                  <a:pt x="1170425" y="0"/>
                </a:lnTo>
                <a:lnTo>
                  <a:pt x="1170425" y="633493"/>
                </a:lnTo>
                <a:lnTo>
                  <a:pt x="0" y="6334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40" name="TextBox 40"/>
          <p:cNvSpPr txBox="1"/>
          <p:nvPr/>
        </p:nvSpPr>
        <p:spPr>
          <a:xfrm>
            <a:off x="12416689" y="6774393"/>
            <a:ext cx="2869419" cy="31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Energy, utilities &amp; technology </a:t>
            </a:r>
          </a:p>
        </p:txBody>
      </p:sp>
      <p:sp>
        <p:nvSpPr>
          <p:cNvPr id="41" name="AutoShape 41"/>
          <p:cNvSpPr/>
          <p:nvPr/>
        </p:nvSpPr>
        <p:spPr>
          <a:xfrm flipV="1">
            <a:off x="4986951" y="5565675"/>
            <a:ext cx="0" cy="3073389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2" name="AutoShape 42"/>
          <p:cNvSpPr/>
          <p:nvPr/>
        </p:nvSpPr>
        <p:spPr>
          <a:xfrm flipV="1">
            <a:off x="715453" y="5659872"/>
            <a:ext cx="0" cy="2429838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3" name="AutoShape 43"/>
          <p:cNvSpPr/>
          <p:nvPr/>
        </p:nvSpPr>
        <p:spPr>
          <a:xfrm flipV="1">
            <a:off x="12288472" y="6626508"/>
            <a:ext cx="0" cy="205727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4" name="AutoShape 44"/>
          <p:cNvSpPr/>
          <p:nvPr/>
        </p:nvSpPr>
        <p:spPr>
          <a:xfrm>
            <a:off x="12288472" y="6626508"/>
            <a:ext cx="357023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5" name="AutoShape 45"/>
          <p:cNvSpPr/>
          <p:nvPr/>
        </p:nvSpPr>
        <p:spPr>
          <a:xfrm flipV="1">
            <a:off x="7166857" y="1740309"/>
            <a:ext cx="0" cy="591891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6" name="AutoShape 46"/>
          <p:cNvSpPr/>
          <p:nvPr/>
        </p:nvSpPr>
        <p:spPr>
          <a:xfrm flipV="1">
            <a:off x="14794101" y="554841"/>
            <a:ext cx="0" cy="234885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7" name="AutoShape 47"/>
          <p:cNvSpPr/>
          <p:nvPr/>
        </p:nvSpPr>
        <p:spPr>
          <a:xfrm flipH="1" flipV="1">
            <a:off x="10882899" y="3691270"/>
            <a:ext cx="4765" cy="1105397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8" name="AutoShape 48"/>
          <p:cNvSpPr/>
          <p:nvPr/>
        </p:nvSpPr>
        <p:spPr>
          <a:xfrm flipH="1" flipV="1">
            <a:off x="12302766" y="576925"/>
            <a:ext cx="0" cy="310957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9" name="AutoShape 49"/>
          <p:cNvSpPr/>
          <p:nvPr/>
        </p:nvSpPr>
        <p:spPr>
          <a:xfrm flipH="1" flipV="1">
            <a:off x="13528246" y="3686485"/>
            <a:ext cx="5344" cy="826182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0" name="AutoShape 50"/>
          <p:cNvSpPr/>
          <p:nvPr/>
        </p:nvSpPr>
        <p:spPr>
          <a:xfrm>
            <a:off x="7166857" y="1745074"/>
            <a:ext cx="953033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1" name="AutoShape 51"/>
          <p:cNvSpPr/>
          <p:nvPr/>
        </p:nvSpPr>
        <p:spPr>
          <a:xfrm>
            <a:off x="12302766" y="3686485"/>
            <a:ext cx="1225480" cy="476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2" name="AutoShape 52"/>
          <p:cNvSpPr/>
          <p:nvPr/>
        </p:nvSpPr>
        <p:spPr>
          <a:xfrm>
            <a:off x="10072838" y="3691270"/>
            <a:ext cx="810005" cy="4764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3" name="AutoShape 53"/>
          <p:cNvSpPr/>
          <p:nvPr/>
        </p:nvSpPr>
        <p:spPr>
          <a:xfrm flipV="1">
            <a:off x="10072838" y="576925"/>
            <a:ext cx="0" cy="310956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4" name="AutoShape 54"/>
          <p:cNvSpPr/>
          <p:nvPr/>
        </p:nvSpPr>
        <p:spPr>
          <a:xfrm flipV="1">
            <a:off x="2603878" y="5231250"/>
            <a:ext cx="0" cy="3407814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5" name="AutoShape 55"/>
          <p:cNvSpPr/>
          <p:nvPr/>
        </p:nvSpPr>
        <p:spPr>
          <a:xfrm flipV="1">
            <a:off x="9492513" y="5225378"/>
            <a:ext cx="0" cy="3413687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6" name="AutoShape 56"/>
          <p:cNvSpPr/>
          <p:nvPr/>
        </p:nvSpPr>
        <p:spPr>
          <a:xfrm flipV="1">
            <a:off x="7187662" y="5957638"/>
            <a:ext cx="0" cy="2681426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grpSp>
        <p:nvGrpSpPr>
          <p:cNvPr id="57" name="Group 57"/>
          <p:cNvGrpSpPr/>
          <p:nvPr/>
        </p:nvGrpSpPr>
        <p:grpSpPr>
          <a:xfrm>
            <a:off x="16363117" y="2792095"/>
            <a:ext cx="2154017" cy="1008481"/>
            <a:chOff x="0" y="0"/>
            <a:chExt cx="2872023" cy="1344642"/>
          </a:xfrm>
        </p:grpSpPr>
        <p:sp>
          <p:nvSpPr>
            <p:cNvPr id="58" name="Freeform 58"/>
            <p:cNvSpPr/>
            <p:nvPr/>
          </p:nvSpPr>
          <p:spPr>
            <a:xfrm>
              <a:off x="979789" y="0"/>
              <a:ext cx="512813" cy="494865"/>
            </a:xfrm>
            <a:custGeom>
              <a:avLst/>
              <a:gdLst/>
              <a:ahLst/>
              <a:cxnLst/>
              <a:rect l="l" t="t" r="r" b="b"/>
              <a:pathLst>
                <a:path w="512813" h="494865">
                  <a:moveTo>
                    <a:pt x="0" y="0"/>
                  </a:moveTo>
                  <a:lnTo>
                    <a:pt x="512813" y="0"/>
                  </a:lnTo>
                  <a:lnTo>
                    <a:pt x="512813" y="494865"/>
                  </a:lnTo>
                  <a:lnTo>
                    <a:pt x="0" y="494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0" y="325735"/>
              <a:ext cx="523555" cy="505231"/>
            </a:xfrm>
            <a:custGeom>
              <a:avLst/>
              <a:gdLst/>
              <a:ahLst/>
              <a:cxnLst/>
              <a:rect l="l" t="t" r="r" b="b"/>
              <a:pathLst>
                <a:path w="523555" h="505231">
                  <a:moveTo>
                    <a:pt x="0" y="0"/>
                  </a:moveTo>
                  <a:lnTo>
                    <a:pt x="523555" y="0"/>
                  </a:lnTo>
                  <a:lnTo>
                    <a:pt x="523555" y="505231"/>
                  </a:lnTo>
                  <a:lnTo>
                    <a:pt x="0" y="505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590160" y="107644"/>
              <a:ext cx="1281863" cy="1236998"/>
            </a:xfrm>
            <a:custGeom>
              <a:avLst/>
              <a:gdLst/>
              <a:ahLst/>
              <a:cxnLst/>
              <a:rect l="l" t="t" r="r" b="b"/>
              <a:pathLst>
                <a:path w="1281863" h="1236998">
                  <a:moveTo>
                    <a:pt x="0" y="0"/>
                  </a:moveTo>
                  <a:lnTo>
                    <a:pt x="1281863" y="0"/>
                  </a:lnTo>
                  <a:lnTo>
                    <a:pt x="1281863" y="1236998"/>
                  </a:lnTo>
                  <a:lnTo>
                    <a:pt x="0" y="1236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61" name="Freeform 61"/>
          <p:cNvSpPr/>
          <p:nvPr/>
        </p:nvSpPr>
        <p:spPr>
          <a:xfrm>
            <a:off x="14849206" y="4368945"/>
            <a:ext cx="4396041" cy="7354328"/>
          </a:xfrm>
          <a:custGeom>
            <a:avLst/>
            <a:gdLst/>
            <a:ahLst/>
            <a:cxnLst/>
            <a:rect l="l" t="t" r="r" b="b"/>
            <a:pathLst>
              <a:path w="4396041" h="7354328">
                <a:moveTo>
                  <a:pt x="0" y="0"/>
                </a:moveTo>
                <a:lnTo>
                  <a:pt x="4396041" y="0"/>
                </a:lnTo>
                <a:lnTo>
                  <a:pt x="4396041" y="7354328"/>
                </a:lnTo>
                <a:lnTo>
                  <a:pt x="0" y="735432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850" r="-3771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62" name="TextBox 62"/>
          <p:cNvSpPr txBox="1"/>
          <p:nvPr/>
        </p:nvSpPr>
        <p:spPr>
          <a:xfrm>
            <a:off x="615970" y="849425"/>
            <a:ext cx="4894180" cy="1827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en-US" sz="3445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Extreme heat impacts are multi-sectoral </a:t>
            </a:r>
          </a:p>
          <a:p>
            <a:pPr algn="l">
              <a:lnSpc>
                <a:spcPts val="4823"/>
              </a:lnSpc>
            </a:pPr>
            <a:r>
              <a:rPr lang="en-US" sz="3445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and cascading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16424" y="6476955"/>
            <a:ext cx="1247462" cy="6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Education</a:t>
            </a:r>
          </a:p>
          <a:p>
            <a:pPr algn="l">
              <a:lnSpc>
                <a:spcPts val="2593"/>
              </a:lnSpc>
            </a:pPr>
            <a:endParaRPr lang="en-US" sz="1600" b="1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816424" y="6859221"/>
            <a:ext cx="1623467" cy="1275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Extreme heat can cause school closures and reduces attendance and learning outcomes.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695319" y="6476955"/>
            <a:ext cx="1623467" cy="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Agriculture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2695319" y="6859221"/>
            <a:ext cx="1988105" cy="17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Extreme heat can lead to crop failure and reduced yields, through drought, pests, fire, and wilt, with impacts that can disrupt food systems and provoke food insecurity.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5087922" y="6466309"/>
            <a:ext cx="1623467" cy="31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Health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078393" y="6848575"/>
            <a:ext cx="1882214" cy="17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Extreme heatwaves stress healthcare systems. Exposure to high temperatures increases risk of illness and death, including from some infectious diseases.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9597288" y="6466309"/>
            <a:ext cx="1623467" cy="31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Social services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604300" y="6848575"/>
            <a:ext cx="2012138" cy="17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Vulnerable persons face heightened risk, which can place additional strain on social services. Service delivery can be disrupted by heat impacts on personnel and infrastructure. 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279104" y="6476955"/>
            <a:ext cx="1623467" cy="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Transport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7303931" y="6859221"/>
            <a:ext cx="1623467" cy="17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Extreme heat can disrupt transportation systems, supply and cold chains through impacts to infrastructure and the workforce.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2416689" y="7141104"/>
            <a:ext cx="1957589" cy="153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Utilities and technology can fail under high temperatures, leaving people and industry without electricity, including for cooling.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224988" y="500725"/>
            <a:ext cx="1623467" cy="638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Natural &amp; Built Environment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8240119" y="1249818"/>
            <a:ext cx="1623467" cy="153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Increased risk of fires, poor air &amp; soil quality, water scarcity &amp; drought, urban heat island, flash flooding and cyclones. 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4970391" y="478641"/>
            <a:ext cx="1623467" cy="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Stability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4970391" y="907229"/>
            <a:ext cx="2270692" cy="127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Extreme heat can amplify humanitarian crises, societal fragilities &amp; instability, stress democracies, and may drive violence &amp; migration.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2471785" y="500725"/>
            <a:ext cx="1623467" cy="31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Labour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2486798" y="882991"/>
            <a:ext cx="1692671" cy="101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Extreme heat impacts rural &amp; urban workers and lowers productivity across many sectors.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0248932" y="478641"/>
            <a:ext cx="1623467" cy="31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3"/>
              </a:lnSpc>
            </a:pPr>
            <a:r>
              <a:rPr lang="en-US" sz="16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Economy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0248932" y="878000"/>
            <a:ext cx="1903776" cy="204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5"/>
              </a:lnSpc>
            </a:pPr>
            <a:r>
              <a:rPr lang="en-US" sz="1268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Direct and compounding impacts through sectors, systems and geographies threaten the economic viability of many businesses, industries, and thus livelihoods and functioning societies. 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83" name="Freeform 83"/>
          <p:cNvSpPr/>
          <p:nvPr/>
        </p:nvSpPr>
        <p:spPr>
          <a:xfrm>
            <a:off x="368071" y="9319196"/>
            <a:ext cx="2387994" cy="610846"/>
          </a:xfrm>
          <a:custGeom>
            <a:avLst/>
            <a:gdLst/>
            <a:ahLst/>
            <a:cxnLst/>
            <a:rect l="l" t="t" r="r" b="b"/>
            <a:pathLst>
              <a:path w="2387994" h="610846">
                <a:moveTo>
                  <a:pt x="0" y="0"/>
                </a:moveTo>
                <a:lnTo>
                  <a:pt x="2387995" y="0"/>
                </a:lnTo>
                <a:lnTo>
                  <a:pt x="2387995" y="610847"/>
                </a:lnTo>
                <a:lnTo>
                  <a:pt x="0" y="61084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7647" r="-8695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4" name="Freeform 84"/>
          <p:cNvSpPr/>
          <p:nvPr/>
        </p:nvSpPr>
        <p:spPr>
          <a:xfrm>
            <a:off x="4901352" y="9191131"/>
            <a:ext cx="1750034" cy="665657"/>
          </a:xfrm>
          <a:custGeom>
            <a:avLst/>
            <a:gdLst/>
            <a:ahLst/>
            <a:cxnLst/>
            <a:rect l="l" t="t" r="r" b="b"/>
            <a:pathLst>
              <a:path w="1750034" h="665657">
                <a:moveTo>
                  <a:pt x="0" y="0"/>
                </a:moveTo>
                <a:lnTo>
                  <a:pt x="1750035" y="0"/>
                </a:lnTo>
                <a:lnTo>
                  <a:pt x="1750035" y="665657"/>
                </a:lnTo>
                <a:lnTo>
                  <a:pt x="0" y="66565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5" name="Freeform 85"/>
          <p:cNvSpPr/>
          <p:nvPr/>
        </p:nvSpPr>
        <p:spPr>
          <a:xfrm>
            <a:off x="6923303" y="9282569"/>
            <a:ext cx="1575834" cy="610846"/>
          </a:xfrm>
          <a:custGeom>
            <a:avLst/>
            <a:gdLst/>
            <a:ahLst/>
            <a:cxnLst/>
            <a:rect l="l" t="t" r="r" b="b"/>
            <a:pathLst>
              <a:path w="1575834" h="610846">
                <a:moveTo>
                  <a:pt x="0" y="0"/>
                </a:moveTo>
                <a:lnTo>
                  <a:pt x="1575835" y="0"/>
                </a:lnTo>
                <a:lnTo>
                  <a:pt x="1575835" y="610846"/>
                </a:lnTo>
                <a:lnTo>
                  <a:pt x="0" y="61084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3409" r="-3409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6" name="Freeform 86"/>
          <p:cNvSpPr/>
          <p:nvPr/>
        </p:nvSpPr>
        <p:spPr>
          <a:xfrm>
            <a:off x="3086868" y="9319196"/>
            <a:ext cx="1485096" cy="537591"/>
          </a:xfrm>
          <a:custGeom>
            <a:avLst/>
            <a:gdLst/>
            <a:ahLst/>
            <a:cxnLst/>
            <a:rect l="l" t="t" r="r" b="b"/>
            <a:pathLst>
              <a:path w="1485096" h="537591">
                <a:moveTo>
                  <a:pt x="0" y="0"/>
                </a:moveTo>
                <a:lnTo>
                  <a:pt x="1485096" y="0"/>
                </a:lnTo>
                <a:lnTo>
                  <a:pt x="1485096" y="537592"/>
                </a:lnTo>
                <a:lnTo>
                  <a:pt x="0" y="53759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33282" y="0"/>
            <a:ext cx="11353448" cy="8229600"/>
          </a:xfrm>
          <a:custGeom>
            <a:avLst/>
            <a:gdLst/>
            <a:ahLst/>
            <a:cxnLst/>
            <a:rect l="l" t="t" r="r" b="b"/>
            <a:pathLst>
              <a:path w="11353448" h="8229600">
                <a:moveTo>
                  <a:pt x="0" y="0"/>
                </a:moveTo>
                <a:lnTo>
                  <a:pt x="11353448" y="0"/>
                </a:lnTo>
                <a:lnTo>
                  <a:pt x="113534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28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TextBox 3"/>
          <p:cNvSpPr txBox="1"/>
          <p:nvPr/>
        </p:nvSpPr>
        <p:spPr>
          <a:xfrm>
            <a:off x="1028700" y="2078713"/>
            <a:ext cx="6763064" cy="5696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spc="12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Heat risks and impacts often </a:t>
            </a:r>
            <a:r>
              <a:rPr lang="en-US" sz="2599" b="1" spc="122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falls across the missions, mandates</a:t>
            </a:r>
            <a:r>
              <a:rPr lang="en-US" sz="2599" spc="12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, and authorities of various government agencies and policies, making responsibility challenging to assign.</a:t>
            </a:r>
          </a:p>
          <a:p>
            <a:pPr algn="l">
              <a:lnSpc>
                <a:spcPts val="3639"/>
              </a:lnSpc>
            </a:pPr>
            <a:endParaRPr lang="en-US" sz="2599" spc="12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11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Climate Change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11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Disaster Management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11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Urban Development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11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Public Health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11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Infrastructure &amp; Housing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spc="11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Environment</a:t>
            </a:r>
          </a:p>
          <a:p>
            <a:pPr algn="l">
              <a:lnSpc>
                <a:spcPts val="3639"/>
              </a:lnSpc>
            </a:pPr>
            <a:endParaRPr lang="en-US" sz="2400" spc="112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7" name="Freeform 7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9" name="Freeform 9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20" name="TextBox 13">
            <a:extLst>
              <a:ext uri="{FF2B5EF4-FFF2-40B4-BE49-F238E27FC236}">
                <a16:creationId xmlns:a16="http://schemas.microsoft.com/office/drawing/2014/main" id="{9751A48D-079D-3A6D-BB4D-89C51EB1785A}"/>
              </a:ext>
            </a:extLst>
          </p:cNvPr>
          <p:cNvSpPr txBox="1"/>
          <p:nvPr/>
        </p:nvSpPr>
        <p:spPr>
          <a:xfrm>
            <a:off x="0" y="432758"/>
            <a:ext cx="12926153" cy="743922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49"/>
              </a:lnSpc>
            </a:pPr>
            <a:r>
              <a:rPr lang="en-US" sz="2400" b="1" spc="238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</a:t>
            </a:r>
          </a:p>
          <a:p>
            <a:pPr>
              <a:lnSpc>
                <a:spcPts val="1949"/>
              </a:lnSpc>
            </a:pPr>
            <a:r>
              <a:rPr lang="en-US" sz="2400" b="1" spc="238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HEAT RISK TOO OFTEN FALLS THROUGH GOVERNANCE CRACKS</a:t>
            </a:r>
          </a:p>
          <a:p>
            <a:pPr>
              <a:lnSpc>
                <a:spcPts val="1949"/>
              </a:lnSpc>
            </a:pPr>
            <a:endParaRPr lang="en-US" sz="2400" b="1" spc="238" dirty="0">
              <a:solidFill>
                <a:srgbClr val="FFFFFF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446547"/>
            <a:ext cx="8791409" cy="41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lang="en-US" sz="2499" b="1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Global Heat Health Information Network</a:t>
            </a: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a dynamic community of policymakers, scientists, practitioners, working together for a world where </a:t>
            </a:r>
            <a:r>
              <a:rPr lang="en-US" sz="24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extreme heat is no barrier to lives and livelihoods. </a:t>
            </a:r>
          </a:p>
          <a:p>
            <a:pPr algn="l">
              <a:lnSpc>
                <a:spcPts val="3749"/>
              </a:lnSpc>
            </a:pPr>
            <a:endParaRPr lang="en-US" sz="2499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Network accelerates heat action through </a:t>
            </a:r>
            <a:r>
              <a:rPr lang="en-US" sz="2499" b="1">
                <a:solidFill>
                  <a:srgbClr val="F27304"/>
                </a:solidFill>
                <a:latin typeface="DM Sans Bold"/>
                <a:ea typeface="DM Sans Bold"/>
                <a:cs typeface="DM Sans Bold"/>
                <a:sym typeface="DM Sans Bold"/>
              </a:rPr>
              <a:t>three goals: </a:t>
            </a:r>
          </a:p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</p:txBody>
      </p:sp>
      <p:sp>
        <p:nvSpPr>
          <p:cNvPr id="3" name="AutoShape 3"/>
          <p:cNvSpPr/>
          <p:nvPr/>
        </p:nvSpPr>
        <p:spPr>
          <a:xfrm>
            <a:off x="10458284" y="5060558"/>
            <a:ext cx="1314116" cy="0"/>
          </a:xfrm>
          <a:prstGeom prst="line">
            <a:avLst/>
          </a:prstGeom>
          <a:ln w="19050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4" name="AutoShape 4"/>
          <p:cNvSpPr/>
          <p:nvPr/>
        </p:nvSpPr>
        <p:spPr>
          <a:xfrm flipV="1">
            <a:off x="11133209" y="3245061"/>
            <a:ext cx="0" cy="4206834"/>
          </a:xfrm>
          <a:prstGeom prst="line">
            <a:avLst/>
          </a:prstGeom>
          <a:ln w="19050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5" name="AutoShape 5"/>
          <p:cNvSpPr/>
          <p:nvPr/>
        </p:nvSpPr>
        <p:spPr>
          <a:xfrm flipV="1">
            <a:off x="11133209" y="3245061"/>
            <a:ext cx="639191" cy="0"/>
          </a:xfrm>
          <a:prstGeom prst="line">
            <a:avLst/>
          </a:prstGeom>
          <a:ln w="19050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6" name="AutoShape 6"/>
          <p:cNvSpPr/>
          <p:nvPr/>
        </p:nvSpPr>
        <p:spPr>
          <a:xfrm flipV="1">
            <a:off x="11133209" y="7451895"/>
            <a:ext cx="639191" cy="0"/>
          </a:xfrm>
          <a:prstGeom prst="line">
            <a:avLst/>
          </a:prstGeom>
          <a:ln w="19050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7" name="TextBox 7"/>
          <p:cNvSpPr txBox="1"/>
          <p:nvPr/>
        </p:nvSpPr>
        <p:spPr>
          <a:xfrm>
            <a:off x="1028700" y="2169493"/>
            <a:ext cx="7579197" cy="183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712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The world’s foremost network of experts on extreme heat and human health.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95518" y="2350981"/>
            <a:ext cx="4113618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9"/>
              </a:lnSpc>
            </a:pPr>
            <a:r>
              <a:rPr lang="en-US" sz="2199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Connect</a:t>
            </a:r>
            <a:r>
              <a:rPr lang="en-US" sz="219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 and empower people and institutions to form multi-disciplinary partnerships to reduce heat risks.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95518" y="4442891"/>
            <a:ext cx="4113618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9"/>
              </a:lnSpc>
            </a:pPr>
            <a:r>
              <a:rPr lang="en-US" sz="2199" b="1">
                <a:solidFill>
                  <a:srgbClr val="DC442F"/>
                </a:solidFill>
                <a:latin typeface="DM Sans Bold"/>
                <a:ea typeface="DM Sans Bold"/>
                <a:cs typeface="DM Sans Bold"/>
                <a:sym typeface="DM Sans Bold"/>
              </a:rPr>
              <a:t>Accelerate</a:t>
            </a:r>
            <a:r>
              <a:rPr lang="en-US" sz="2199">
                <a:solidFill>
                  <a:srgbClr val="DC442F"/>
                </a:solidFill>
                <a:latin typeface="DM Sans"/>
                <a:ea typeface="DM Sans"/>
                <a:cs typeface="DM Sans"/>
                <a:sym typeface="DM Sans"/>
              </a:rPr>
              <a:t> the generation of evidence, actionable knowledge, and standardized guidance and risk metrics.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95518" y="6535852"/>
            <a:ext cx="4113618" cy="170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9"/>
              </a:lnSpc>
            </a:pPr>
            <a:r>
              <a:rPr lang="en-US" sz="2199" b="1">
                <a:solidFill>
                  <a:srgbClr val="F27304"/>
                </a:solidFill>
                <a:latin typeface="DM Sans Bold"/>
                <a:ea typeface="DM Sans Bold"/>
                <a:cs typeface="DM Sans Bold"/>
                <a:sym typeface="DM Sans Bold"/>
              </a:rPr>
              <a:t>Catalyse</a:t>
            </a:r>
            <a:r>
              <a:rPr lang="en-US" sz="2199">
                <a:solidFill>
                  <a:srgbClr val="F27304"/>
                </a:solidFill>
                <a:latin typeface="DM Sans"/>
                <a:ea typeface="DM Sans"/>
                <a:cs typeface="DM Sans"/>
                <a:sym typeface="DM Sans"/>
              </a:rPr>
              <a:t> global, national and local policy and action to minimize societal consequences of heat impacts. 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7810282" y="7468920"/>
            <a:ext cx="1637875" cy="0"/>
          </a:xfrm>
          <a:prstGeom prst="line">
            <a:avLst/>
          </a:prstGeom>
          <a:ln w="47625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2" name="AutoShape 12"/>
          <p:cNvSpPr/>
          <p:nvPr/>
        </p:nvSpPr>
        <p:spPr>
          <a:xfrm>
            <a:off x="7810282" y="7463575"/>
            <a:ext cx="2648002" cy="0"/>
          </a:xfrm>
          <a:prstGeom prst="line">
            <a:avLst/>
          </a:prstGeom>
          <a:ln w="19050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3" name="AutoShape 13"/>
          <p:cNvSpPr/>
          <p:nvPr/>
        </p:nvSpPr>
        <p:spPr>
          <a:xfrm>
            <a:off x="10458284" y="5060558"/>
            <a:ext cx="0" cy="2391337"/>
          </a:xfrm>
          <a:prstGeom prst="line">
            <a:avLst/>
          </a:prstGeom>
          <a:ln w="19050" cap="flat">
            <a:solidFill>
              <a:srgbClr val="F28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5" name="TextBox 15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16" name="Freeform 16"/>
          <p:cNvSpPr/>
          <p:nvPr/>
        </p:nvSpPr>
        <p:spPr>
          <a:xfrm>
            <a:off x="5104081" y="9028761"/>
            <a:ext cx="3206817" cy="811913"/>
          </a:xfrm>
          <a:custGeom>
            <a:avLst/>
            <a:gdLst/>
            <a:ahLst/>
            <a:cxnLst/>
            <a:rect l="l" t="t" r="r" b="b"/>
            <a:pathLst>
              <a:path w="3206817" h="811913">
                <a:moveTo>
                  <a:pt x="0" y="0"/>
                </a:moveTo>
                <a:lnTo>
                  <a:pt x="3206817" y="0"/>
                </a:lnTo>
                <a:lnTo>
                  <a:pt x="3206817" y="811913"/>
                </a:lnTo>
                <a:lnTo>
                  <a:pt x="0" y="81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51" b="-8751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7" name="AutoShape 17"/>
          <p:cNvSpPr/>
          <p:nvPr/>
        </p:nvSpPr>
        <p:spPr>
          <a:xfrm>
            <a:off x="2769993" y="9336875"/>
            <a:ext cx="0" cy="359250"/>
          </a:xfrm>
          <a:prstGeom prst="line">
            <a:avLst/>
          </a:prstGeom>
          <a:ln w="28575" cap="flat">
            <a:solidFill>
              <a:srgbClr val="D8D8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8" name="Freeform 18"/>
          <p:cNvSpPr/>
          <p:nvPr/>
        </p:nvSpPr>
        <p:spPr>
          <a:xfrm>
            <a:off x="709305" y="9234123"/>
            <a:ext cx="1767877" cy="547530"/>
          </a:xfrm>
          <a:custGeom>
            <a:avLst/>
            <a:gdLst/>
            <a:ahLst/>
            <a:cxnLst/>
            <a:rect l="l" t="t" r="r" b="b"/>
            <a:pathLst>
              <a:path w="1767877" h="547530">
                <a:moveTo>
                  <a:pt x="0" y="0"/>
                </a:moveTo>
                <a:lnTo>
                  <a:pt x="1767876" y="0"/>
                </a:lnTo>
                <a:lnTo>
                  <a:pt x="1767876" y="547530"/>
                </a:lnTo>
                <a:lnTo>
                  <a:pt x="0" y="54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810" b="-40810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9" name="Freeform 19"/>
          <p:cNvSpPr/>
          <p:nvPr/>
        </p:nvSpPr>
        <p:spPr>
          <a:xfrm>
            <a:off x="3081625" y="9138055"/>
            <a:ext cx="1746231" cy="593324"/>
          </a:xfrm>
          <a:custGeom>
            <a:avLst/>
            <a:gdLst/>
            <a:ahLst/>
            <a:cxnLst/>
            <a:rect l="l" t="t" r="r" b="b"/>
            <a:pathLst>
              <a:path w="1746231" h="593324">
                <a:moveTo>
                  <a:pt x="0" y="0"/>
                </a:moveTo>
                <a:lnTo>
                  <a:pt x="1746231" y="0"/>
                </a:lnTo>
                <a:lnTo>
                  <a:pt x="1746231" y="593325"/>
                </a:lnTo>
                <a:lnTo>
                  <a:pt x="0" y="593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3"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4924" y="-398804"/>
            <a:ext cx="6774176" cy="8421776"/>
          </a:xfrm>
          <a:custGeom>
            <a:avLst/>
            <a:gdLst/>
            <a:ahLst/>
            <a:cxnLst/>
            <a:rect l="l" t="t" r="r" b="b"/>
            <a:pathLst>
              <a:path w="6774176" h="8421776">
                <a:moveTo>
                  <a:pt x="0" y="0"/>
                </a:moveTo>
                <a:lnTo>
                  <a:pt x="6774175" y="0"/>
                </a:lnTo>
                <a:lnTo>
                  <a:pt x="6774175" y="8421776"/>
                </a:lnTo>
                <a:lnTo>
                  <a:pt x="0" y="8421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378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TextBox 3"/>
          <p:cNvSpPr txBox="1"/>
          <p:nvPr/>
        </p:nvSpPr>
        <p:spPr>
          <a:xfrm>
            <a:off x="1475822" y="2454775"/>
            <a:ext cx="8831567" cy="556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2185">
                <a:solidFill>
                  <a:srgbClr val="D62823"/>
                </a:solidFill>
                <a:latin typeface="DM Sans"/>
                <a:ea typeface="DM Sans"/>
                <a:cs typeface="DM Sans"/>
                <a:sym typeface="DM Sans"/>
              </a:rPr>
              <a:t>Low awareness</a:t>
            </a: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prevents individual and policy-level action.</a:t>
            </a:r>
          </a:p>
          <a:p>
            <a:pPr algn="l">
              <a:lnSpc>
                <a:spcPts val="2622"/>
              </a:lnSpc>
            </a:pPr>
            <a:endParaRPr lang="en-US" sz="218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2622"/>
              </a:lnSpc>
            </a:pPr>
            <a:r>
              <a:rPr lang="en-US" sz="2185">
                <a:solidFill>
                  <a:srgbClr val="D62823"/>
                </a:solidFill>
                <a:latin typeface="DM Sans"/>
                <a:ea typeface="DM Sans"/>
                <a:cs typeface="DM Sans"/>
                <a:sym typeface="DM Sans"/>
              </a:rPr>
              <a:t>Insufficient locally relevant information</a:t>
            </a: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available for evidence based decision-making. </a:t>
            </a:r>
          </a:p>
          <a:p>
            <a:pPr algn="l">
              <a:lnSpc>
                <a:spcPts val="2622"/>
              </a:lnSpc>
            </a:pPr>
            <a:endParaRPr lang="en-US" sz="218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2622"/>
              </a:lnSpc>
            </a:pPr>
            <a:r>
              <a:rPr lang="en-US" sz="2185">
                <a:solidFill>
                  <a:srgbClr val="D62823"/>
                </a:solidFill>
                <a:latin typeface="DM Sans"/>
                <a:ea typeface="DM Sans"/>
                <a:cs typeface="DM Sans"/>
                <a:sym typeface="DM Sans"/>
              </a:rPr>
              <a:t>Social safety nets and heat-readiness efforts are nascent, siloed,</a:t>
            </a: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with limited &amp; fragmented coverage in healthcare, labor, education, agriculture, water, and critical infrastructure.</a:t>
            </a:r>
          </a:p>
          <a:p>
            <a:pPr algn="l">
              <a:lnSpc>
                <a:spcPts val="2622"/>
              </a:lnSpc>
            </a:pPr>
            <a:endParaRPr lang="en-US" sz="218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2622"/>
              </a:lnSpc>
            </a:pP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</a:t>
            </a:r>
            <a:r>
              <a:rPr lang="en-US" sz="2185">
                <a:solidFill>
                  <a:srgbClr val="D62823"/>
                </a:solidFill>
                <a:latin typeface="DM Sans"/>
                <a:ea typeface="DM Sans"/>
                <a:cs typeface="DM Sans"/>
                <a:sym typeface="DM Sans"/>
              </a:rPr>
              <a:t>most vulnerable communities</a:t>
            </a: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have limited green and blue spaces and heat-ready infrastructure. </a:t>
            </a:r>
          </a:p>
          <a:p>
            <a:pPr algn="l">
              <a:lnSpc>
                <a:spcPts val="2622"/>
              </a:lnSpc>
            </a:pPr>
            <a:endParaRPr lang="en-US" sz="218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2622"/>
              </a:lnSpc>
            </a:pP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Limited access to </a:t>
            </a:r>
            <a:r>
              <a:rPr lang="en-US" sz="2185">
                <a:solidFill>
                  <a:srgbClr val="D62823"/>
                </a:solidFill>
                <a:latin typeface="DM Sans"/>
                <a:ea typeface="DM Sans"/>
                <a:cs typeface="DM Sans"/>
                <a:sym typeface="DM Sans"/>
              </a:rPr>
              <a:t>lifesaving cooling, water, and medical care</a:t>
            </a:r>
            <a:r>
              <a:rPr lang="en-US" sz="2185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not available for the most vulnerable during extreme events.</a:t>
            </a:r>
          </a:p>
          <a:p>
            <a:pPr algn="l">
              <a:lnSpc>
                <a:spcPts val="2622"/>
              </a:lnSpc>
            </a:pPr>
            <a:endParaRPr lang="en-US" sz="2185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>
              <a:lnSpc>
                <a:spcPts val="2622"/>
              </a:lnSpc>
            </a:pPr>
            <a:r>
              <a:rPr lang="en-US" sz="2185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Legislative frameworks and policy mechanisms</a:t>
            </a:r>
            <a:r>
              <a:rPr lang="en-US" sz="218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for heat-centered cross-sectoral planning are lacking and uncoordinated.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454775"/>
            <a:ext cx="437509" cy="523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2185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1</a:t>
            </a: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r>
              <a:rPr lang="en-US" sz="2185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2</a:t>
            </a: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r>
              <a:rPr lang="en-US" sz="2185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3</a:t>
            </a: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r>
              <a:rPr lang="en-US" sz="2185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4</a:t>
            </a: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r>
              <a:rPr lang="en-US" sz="2185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5</a:t>
            </a: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2622"/>
              </a:lnSpc>
            </a:pPr>
            <a:endParaRPr lang="en-US" sz="2185" b="1">
              <a:solidFill>
                <a:srgbClr val="70170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0" lvl="0" indent="0" algn="l">
              <a:lnSpc>
                <a:spcPts val="2622"/>
              </a:lnSpc>
            </a:pPr>
            <a:r>
              <a:rPr lang="en-US" sz="2185" b="1">
                <a:solidFill>
                  <a:srgbClr val="70170F"/>
                </a:solidFill>
                <a:latin typeface="DM Sans Bold"/>
                <a:ea typeface="DM Sans Bold"/>
                <a:cs typeface="DM Sans Bold"/>
                <a:sym typeface="DM Sans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899325" y="1047750"/>
            <a:ext cx="12405526" cy="666849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COMMONLY REPORTED CHALLENGES </a:t>
            </a:r>
          </a:p>
          <a:p>
            <a:pPr algn="l">
              <a:lnSpc>
                <a:spcPts val="2599"/>
              </a:lnSpc>
            </a:pPr>
            <a:r>
              <a:rPr lang="en-US" sz="2300" b="1" spc="317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BY PRACTITIONERS AND POLICYMAKERS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84924" y="8127223"/>
            <a:ext cx="8312424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4A443F"/>
                </a:solidFill>
                <a:latin typeface="DM Sans"/>
                <a:ea typeface="DM Sans"/>
                <a:cs typeface="DM Sans"/>
                <a:sym typeface="DM Sans"/>
              </a:rPr>
              <a:t>Photo: Aveek  Ghosh / GHHIN - EJN Photo Contest 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5104081" y="9028761"/>
            <a:ext cx="3206817" cy="811913"/>
          </a:xfrm>
          <a:custGeom>
            <a:avLst/>
            <a:gdLst/>
            <a:ahLst/>
            <a:cxnLst/>
            <a:rect l="l" t="t" r="r" b="b"/>
            <a:pathLst>
              <a:path w="3206817" h="811913">
                <a:moveTo>
                  <a:pt x="0" y="0"/>
                </a:moveTo>
                <a:lnTo>
                  <a:pt x="3206817" y="0"/>
                </a:lnTo>
                <a:lnTo>
                  <a:pt x="3206817" y="811913"/>
                </a:lnTo>
                <a:lnTo>
                  <a:pt x="0" y="8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51" b="-8751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" name="AutoShape 9"/>
          <p:cNvSpPr/>
          <p:nvPr/>
        </p:nvSpPr>
        <p:spPr>
          <a:xfrm>
            <a:off x="2769993" y="9336875"/>
            <a:ext cx="0" cy="359250"/>
          </a:xfrm>
          <a:prstGeom prst="line">
            <a:avLst/>
          </a:prstGeom>
          <a:ln w="28575" cap="flat">
            <a:solidFill>
              <a:srgbClr val="D8D8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H"/>
          </a:p>
        </p:txBody>
      </p:sp>
      <p:sp>
        <p:nvSpPr>
          <p:cNvPr id="10" name="Freeform 10"/>
          <p:cNvSpPr/>
          <p:nvPr/>
        </p:nvSpPr>
        <p:spPr>
          <a:xfrm>
            <a:off x="709305" y="9234123"/>
            <a:ext cx="1767877" cy="547530"/>
          </a:xfrm>
          <a:custGeom>
            <a:avLst/>
            <a:gdLst/>
            <a:ahLst/>
            <a:cxnLst/>
            <a:rect l="l" t="t" r="r" b="b"/>
            <a:pathLst>
              <a:path w="1767877" h="547530">
                <a:moveTo>
                  <a:pt x="0" y="0"/>
                </a:moveTo>
                <a:lnTo>
                  <a:pt x="1767876" y="0"/>
                </a:lnTo>
                <a:lnTo>
                  <a:pt x="1767876" y="547530"/>
                </a:lnTo>
                <a:lnTo>
                  <a:pt x="0" y="54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810" b="-40810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1" name="Freeform 11"/>
          <p:cNvSpPr/>
          <p:nvPr/>
        </p:nvSpPr>
        <p:spPr>
          <a:xfrm>
            <a:off x="3081625" y="9138055"/>
            <a:ext cx="1746231" cy="593324"/>
          </a:xfrm>
          <a:custGeom>
            <a:avLst/>
            <a:gdLst/>
            <a:ahLst/>
            <a:cxnLst/>
            <a:rect l="l" t="t" r="r" b="b"/>
            <a:pathLst>
              <a:path w="1746231" h="593324">
                <a:moveTo>
                  <a:pt x="0" y="0"/>
                </a:moveTo>
                <a:lnTo>
                  <a:pt x="1746231" y="0"/>
                </a:lnTo>
                <a:lnTo>
                  <a:pt x="1746231" y="593325"/>
                </a:lnTo>
                <a:lnTo>
                  <a:pt x="0" y="5933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3"/>
            </a:stretch>
          </a:blipFill>
        </p:spPr>
        <p:txBody>
          <a:bodyPr/>
          <a:lstStyle/>
          <a:p>
            <a:endParaRPr lang="en-CH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45296"/>
            <a:ext cx="518929" cy="518929"/>
          </a:xfrm>
          <a:custGeom>
            <a:avLst/>
            <a:gdLst/>
            <a:ahLst/>
            <a:cxnLst/>
            <a:rect l="l" t="t" r="r" b="b"/>
            <a:pathLst>
              <a:path w="518929" h="518929">
                <a:moveTo>
                  <a:pt x="0" y="0"/>
                </a:moveTo>
                <a:lnTo>
                  <a:pt x="518929" y="0"/>
                </a:lnTo>
                <a:lnTo>
                  <a:pt x="518929" y="518929"/>
                </a:lnTo>
                <a:lnTo>
                  <a:pt x="0" y="5189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/>
          <p:cNvSpPr/>
          <p:nvPr/>
        </p:nvSpPr>
        <p:spPr>
          <a:xfrm>
            <a:off x="4317597" y="1985494"/>
            <a:ext cx="633040" cy="633040"/>
          </a:xfrm>
          <a:custGeom>
            <a:avLst/>
            <a:gdLst/>
            <a:ahLst/>
            <a:cxnLst/>
            <a:rect l="l" t="t" r="r" b="b"/>
            <a:pathLst>
              <a:path w="633040" h="633040">
                <a:moveTo>
                  <a:pt x="0" y="0"/>
                </a:moveTo>
                <a:lnTo>
                  <a:pt x="633040" y="0"/>
                </a:lnTo>
                <a:lnTo>
                  <a:pt x="633040" y="633039"/>
                </a:lnTo>
                <a:lnTo>
                  <a:pt x="0" y="6330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4" name="Freeform 4"/>
          <p:cNvSpPr/>
          <p:nvPr/>
        </p:nvSpPr>
        <p:spPr>
          <a:xfrm>
            <a:off x="7720605" y="2045296"/>
            <a:ext cx="518929" cy="518929"/>
          </a:xfrm>
          <a:custGeom>
            <a:avLst/>
            <a:gdLst/>
            <a:ahLst/>
            <a:cxnLst/>
            <a:rect l="l" t="t" r="r" b="b"/>
            <a:pathLst>
              <a:path w="518929" h="518929">
                <a:moveTo>
                  <a:pt x="0" y="0"/>
                </a:moveTo>
                <a:lnTo>
                  <a:pt x="518929" y="0"/>
                </a:lnTo>
                <a:lnTo>
                  <a:pt x="518929" y="518929"/>
                </a:lnTo>
                <a:lnTo>
                  <a:pt x="0" y="5189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5" name="Freeform 5"/>
          <p:cNvSpPr/>
          <p:nvPr/>
        </p:nvSpPr>
        <p:spPr>
          <a:xfrm>
            <a:off x="11009502" y="2042549"/>
            <a:ext cx="518929" cy="518929"/>
          </a:xfrm>
          <a:custGeom>
            <a:avLst/>
            <a:gdLst/>
            <a:ahLst/>
            <a:cxnLst/>
            <a:rect l="l" t="t" r="r" b="b"/>
            <a:pathLst>
              <a:path w="518929" h="518929">
                <a:moveTo>
                  <a:pt x="0" y="0"/>
                </a:moveTo>
                <a:lnTo>
                  <a:pt x="518929" y="0"/>
                </a:lnTo>
                <a:lnTo>
                  <a:pt x="518929" y="518929"/>
                </a:lnTo>
                <a:lnTo>
                  <a:pt x="0" y="5189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6" name="Group 6"/>
          <p:cNvGrpSpPr/>
          <p:nvPr/>
        </p:nvGrpSpPr>
        <p:grpSpPr>
          <a:xfrm>
            <a:off x="-512051" y="6070819"/>
            <a:ext cx="21057847" cy="2804178"/>
            <a:chOff x="0" y="0"/>
            <a:chExt cx="5546100" cy="7385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46100" cy="738549"/>
            </a:xfrm>
            <a:custGeom>
              <a:avLst/>
              <a:gdLst/>
              <a:ahLst/>
              <a:cxnLst/>
              <a:rect l="l" t="t" r="r" b="b"/>
              <a:pathLst>
                <a:path w="5546100" h="738549">
                  <a:moveTo>
                    <a:pt x="18750" y="0"/>
                  </a:moveTo>
                  <a:lnTo>
                    <a:pt x="5527350" y="0"/>
                  </a:lnTo>
                  <a:cubicBezTo>
                    <a:pt x="5537705" y="0"/>
                    <a:pt x="5546100" y="8395"/>
                    <a:pt x="5546100" y="18750"/>
                  </a:cubicBezTo>
                  <a:lnTo>
                    <a:pt x="5546100" y="719799"/>
                  </a:lnTo>
                  <a:cubicBezTo>
                    <a:pt x="5546100" y="730154"/>
                    <a:pt x="5537705" y="738549"/>
                    <a:pt x="5527350" y="738549"/>
                  </a:cubicBezTo>
                  <a:lnTo>
                    <a:pt x="18750" y="738549"/>
                  </a:lnTo>
                  <a:cubicBezTo>
                    <a:pt x="8395" y="738549"/>
                    <a:pt x="0" y="730154"/>
                    <a:pt x="0" y="719799"/>
                  </a:cubicBezTo>
                  <a:lnTo>
                    <a:pt x="0" y="18750"/>
                  </a:lnTo>
                  <a:cubicBezTo>
                    <a:pt x="0" y="8395"/>
                    <a:pt x="8395" y="0"/>
                    <a:pt x="18750" y="0"/>
                  </a:cubicBezTo>
                  <a:close/>
                </a:path>
              </a:pathLst>
            </a:custGeom>
            <a:solidFill>
              <a:srgbClr val="EE5C36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546100" cy="814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512051" y="5143500"/>
            <a:ext cx="21057847" cy="927319"/>
            <a:chOff x="0" y="0"/>
            <a:chExt cx="5546100" cy="2442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46100" cy="244232"/>
            </a:xfrm>
            <a:custGeom>
              <a:avLst/>
              <a:gdLst/>
              <a:ahLst/>
              <a:cxnLst/>
              <a:rect l="l" t="t" r="r" b="b"/>
              <a:pathLst>
                <a:path w="5546100" h="244232">
                  <a:moveTo>
                    <a:pt x="18750" y="0"/>
                  </a:moveTo>
                  <a:lnTo>
                    <a:pt x="5527350" y="0"/>
                  </a:lnTo>
                  <a:cubicBezTo>
                    <a:pt x="5537705" y="0"/>
                    <a:pt x="5546100" y="8395"/>
                    <a:pt x="5546100" y="18750"/>
                  </a:cubicBezTo>
                  <a:lnTo>
                    <a:pt x="5546100" y="225482"/>
                  </a:lnTo>
                  <a:cubicBezTo>
                    <a:pt x="5546100" y="235837"/>
                    <a:pt x="5537705" y="244232"/>
                    <a:pt x="5527350" y="244232"/>
                  </a:cubicBezTo>
                  <a:lnTo>
                    <a:pt x="18750" y="244232"/>
                  </a:lnTo>
                  <a:cubicBezTo>
                    <a:pt x="8395" y="244232"/>
                    <a:pt x="0" y="235837"/>
                    <a:pt x="0" y="225482"/>
                  </a:cubicBezTo>
                  <a:lnTo>
                    <a:pt x="0" y="18750"/>
                  </a:lnTo>
                  <a:cubicBezTo>
                    <a:pt x="0" y="8395"/>
                    <a:pt x="8395" y="0"/>
                    <a:pt x="18750" y="0"/>
                  </a:cubicBezTo>
                  <a:close/>
                </a:path>
              </a:pathLst>
            </a:custGeom>
            <a:solidFill>
              <a:srgbClr val="F6B475"/>
            </a:solidFill>
          </p:spPr>
          <p:txBody>
            <a:bodyPr/>
            <a:lstStyle/>
            <a:p>
              <a:endParaRPr lang="en-C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5546100" cy="320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116493" y="5368360"/>
            <a:ext cx="2133132" cy="3017160"/>
          </a:xfrm>
          <a:custGeom>
            <a:avLst/>
            <a:gdLst/>
            <a:ahLst/>
            <a:cxnLst/>
            <a:rect l="l" t="t" r="r" b="b"/>
            <a:pathLst>
              <a:path w="2133132" h="3017160">
                <a:moveTo>
                  <a:pt x="0" y="0"/>
                </a:moveTo>
                <a:lnTo>
                  <a:pt x="2133132" y="0"/>
                </a:lnTo>
                <a:lnTo>
                  <a:pt x="2133132" y="3017160"/>
                </a:lnTo>
                <a:lnTo>
                  <a:pt x="0" y="30171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3" name="Freeform 13"/>
          <p:cNvSpPr/>
          <p:nvPr/>
        </p:nvSpPr>
        <p:spPr>
          <a:xfrm>
            <a:off x="5566394" y="5368360"/>
            <a:ext cx="2133132" cy="3017160"/>
          </a:xfrm>
          <a:custGeom>
            <a:avLst/>
            <a:gdLst/>
            <a:ahLst/>
            <a:cxnLst/>
            <a:rect l="l" t="t" r="r" b="b"/>
            <a:pathLst>
              <a:path w="2133132" h="3017160">
                <a:moveTo>
                  <a:pt x="0" y="0"/>
                </a:moveTo>
                <a:lnTo>
                  <a:pt x="2133132" y="0"/>
                </a:lnTo>
                <a:lnTo>
                  <a:pt x="2133132" y="3017160"/>
                </a:lnTo>
                <a:lnTo>
                  <a:pt x="0" y="3017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4" name="Freeform 14"/>
          <p:cNvSpPr/>
          <p:nvPr/>
        </p:nvSpPr>
        <p:spPr>
          <a:xfrm>
            <a:off x="7973582" y="5368360"/>
            <a:ext cx="2133132" cy="3017160"/>
          </a:xfrm>
          <a:custGeom>
            <a:avLst/>
            <a:gdLst/>
            <a:ahLst/>
            <a:cxnLst/>
            <a:rect l="l" t="t" r="r" b="b"/>
            <a:pathLst>
              <a:path w="2133132" h="3017160">
                <a:moveTo>
                  <a:pt x="0" y="0"/>
                </a:moveTo>
                <a:lnTo>
                  <a:pt x="2133132" y="0"/>
                </a:lnTo>
                <a:lnTo>
                  <a:pt x="2133132" y="3017160"/>
                </a:lnTo>
                <a:lnTo>
                  <a:pt x="0" y="3017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grpSp>
        <p:nvGrpSpPr>
          <p:cNvPr id="15" name="Group 15"/>
          <p:cNvGrpSpPr/>
          <p:nvPr/>
        </p:nvGrpSpPr>
        <p:grpSpPr>
          <a:xfrm>
            <a:off x="10379551" y="5368360"/>
            <a:ext cx="2091721" cy="3017160"/>
            <a:chOff x="0" y="0"/>
            <a:chExt cx="563494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63494" cy="812800"/>
            </a:xfrm>
            <a:custGeom>
              <a:avLst/>
              <a:gdLst/>
              <a:ahLst/>
              <a:cxnLst/>
              <a:rect l="l" t="t" r="r" b="b"/>
              <a:pathLst>
                <a:path w="563494" h="812800">
                  <a:moveTo>
                    <a:pt x="0" y="0"/>
                  </a:moveTo>
                  <a:lnTo>
                    <a:pt x="563494" y="0"/>
                  </a:lnTo>
                  <a:lnTo>
                    <a:pt x="56349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878" r="-878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9305" y="5368360"/>
            <a:ext cx="2091721" cy="3017160"/>
            <a:chOff x="0" y="0"/>
            <a:chExt cx="563494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63494" cy="812800"/>
            </a:xfrm>
            <a:custGeom>
              <a:avLst/>
              <a:gdLst/>
              <a:ahLst/>
              <a:cxnLst/>
              <a:rect l="l" t="t" r="r" b="b"/>
              <a:pathLst>
                <a:path w="563494" h="812800">
                  <a:moveTo>
                    <a:pt x="0" y="0"/>
                  </a:moveTo>
                  <a:lnTo>
                    <a:pt x="563494" y="0"/>
                  </a:lnTo>
                  <a:lnTo>
                    <a:pt x="56349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l="-878" r="-878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-848011" y="951598"/>
            <a:ext cx="13573411" cy="666849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300" b="1" spc="317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              KEY LESSONS FROM OUR HEAT RISK GOVERNANCE WORK</a:t>
            </a:r>
          </a:p>
          <a:p>
            <a:pPr algn="l">
              <a:lnSpc>
                <a:spcPts val="2599"/>
              </a:lnSpc>
            </a:pPr>
            <a:r>
              <a:rPr lang="en-US" sz="2300" b="1" spc="317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2888679"/>
            <a:ext cx="2923284" cy="106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62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Most HAPs lack Vulnerability Assessments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56796" y="2888679"/>
            <a:ext cx="2923284" cy="106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62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HAPs tend to focus on the short-term response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83149" y="2894173"/>
            <a:ext cx="2923284" cy="141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62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Single-sector governance limits comprehensive heat response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09502" y="2888679"/>
            <a:ext cx="3170699" cy="141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1"/>
              </a:lnSpc>
            </a:pPr>
            <a:r>
              <a:rPr lang="en-US" sz="2362" b="1">
                <a:solidFill>
                  <a:srgbClr val="D62823"/>
                </a:solidFill>
                <a:latin typeface="DM Sans Bold"/>
                <a:ea typeface="DM Sans Bold"/>
                <a:cs typeface="DM Sans Bold"/>
                <a:sym typeface="DM Sans Bold"/>
              </a:rPr>
              <a:t>Implementation of HAPS requires clearly defined governance architecture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48772" y="9071380"/>
            <a:ext cx="3510528" cy="63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www.heathealth.info</a:t>
            </a:r>
          </a:p>
          <a:p>
            <a:pPr algn="r">
              <a:lnSpc>
                <a:spcPts val="2552"/>
              </a:lnSpc>
            </a:pPr>
            <a:r>
              <a:rPr lang="en-US" sz="1605" spc="49">
                <a:solidFill>
                  <a:srgbClr val="70170F"/>
                </a:solidFill>
                <a:latin typeface="DM Sans"/>
                <a:ea typeface="DM Sans"/>
                <a:cs typeface="DM Sans"/>
                <a:sym typeface="DM Sans"/>
              </a:rPr>
              <a:t>www.climahealth.info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774572" y="5367608"/>
            <a:ext cx="2131401" cy="3017912"/>
          </a:xfrm>
          <a:custGeom>
            <a:avLst/>
            <a:gdLst/>
            <a:ahLst/>
            <a:cxnLst/>
            <a:rect l="l" t="t" r="r" b="b"/>
            <a:pathLst>
              <a:path w="2131401" h="3017912">
                <a:moveTo>
                  <a:pt x="0" y="0"/>
                </a:moveTo>
                <a:lnTo>
                  <a:pt x="2131401" y="0"/>
                </a:lnTo>
                <a:lnTo>
                  <a:pt x="2131401" y="3017912"/>
                </a:lnTo>
                <a:lnTo>
                  <a:pt x="0" y="3017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H"/>
          </a:p>
        </p:txBody>
      </p:sp>
      <p:sp>
        <p:nvSpPr>
          <p:cNvPr id="26" name="Freeform 26"/>
          <p:cNvSpPr/>
          <p:nvPr/>
        </p:nvSpPr>
        <p:spPr>
          <a:xfrm>
            <a:off x="16006069" y="5351848"/>
            <a:ext cx="2169075" cy="3033672"/>
          </a:xfrm>
          <a:custGeom>
            <a:avLst/>
            <a:gdLst/>
            <a:ahLst/>
            <a:cxnLst/>
            <a:rect l="l" t="t" r="r" b="b"/>
            <a:pathLst>
              <a:path w="2169075" h="3033672">
                <a:moveTo>
                  <a:pt x="0" y="0"/>
                </a:moveTo>
                <a:lnTo>
                  <a:pt x="2169075" y="0"/>
                </a:lnTo>
                <a:lnTo>
                  <a:pt x="2169075" y="3033672"/>
                </a:lnTo>
                <a:lnTo>
                  <a:pt x="0" y="30336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7" name="TextBox 27"/>
          <p:cNvSpPr txBox="1"/>
          <p:nvPr/>
        </p:nvSpPr>
        <p:spPr>
          <a:xfrm>
            <a:off x="14890677" y="2842433"/>
            <a:ext cx="2876524" cy="765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1"/>
              </a:lnSpc>
            </a:pPr>
            <a:r>
              <a:rPr lang="en-US" sz="25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Others arrived to similar findings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784916" y="8982075"/>
            <a:ext cx="8738141" cy="1208252"/>
            <a:chOff x="0" y="0"/>
            <a:chExt cx="11650855" cy="1611002"/>
          </a:xfrm>
        </p:grpSpPr>
        <p:sp>
          <p:nvSpPr>
            <p:cNvPr id="29" name="Freeform 29"/>
            <p:cNvSpPr/>
            <p:nvPr/>
          </p:nvSpPr>
          <p:spPr>
            <a:xfrm>
              <a:off x="9149911" y="69092"/>
              <a:ext cx="2500944" cy="1541910"/>
            </a:xfrm>
            <a:custGeom>
              <a:avLst/>
              <a:gdLst/>
              <a:ahLst/>
              <a:cxnLst/>
              <a:rect l="l" t="t" r="r" b="b"/>
              <a:pathLst>
                <a:path w="2500944" h="1541910">
                  <a:moveTo>
                    <a:pt x="0" y="0"/>
                  </a:moveTo>
                  <a:lnTo>
                    <a:pt x="2500944" y="0"/>
                  </a:lnTo>
                  <a:lnTo>
                    <a:pt x="2500944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87984" r="-202222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316509"/>
              <a:ext cx="3515625" cy="1047076"/>
            </a:xfrm>
            <a:custGeom>
              <a:avLst/>
              <a:gdLst/>
              <a:ahLst/>
              <a:cxnLst/>
              <a:rect l="l" t="t" r="r" b="b"/>
              <a:pathLst>
                <a:path w="3515625" h="1047076">
                  <a:moveTo>
                    <a:pt x="0" y="0"/>
                  </a:moveTo>
                  <a:lnTo>
                    <a:pt x="3515625" y="0"/>
                  </a:lnTo>
                  <a:lnTo>
                    <a:pt x="3515625" y="1047076"/>
                  </a:lnTo>
                  <a:lnTo>
                    <a:pt x="0" y="1047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32265" y="69092"/>
              <a:ext cx="2602981" cy="1541910"/>
            </a:xfrm>
            <a:custGeom>
              <a:avLst/>
              <a:gdLst/>
              <a:ahLst/>
              <a:cxnLst/>
              <a:rect l="l" t="t" r="r" b="b"/>
              <a:pathLst>
                <a:path w="2602981" h="1541910">
                  <a:moveTo>
                    <a:pt x="0" y="0"/>
                  </a:moveTo>
                  <a:lnTo>
                    <a:pt x="2602981" y="0"/>
                  </a:lnTo>
                  <a:lnTo>
                    <a:pt x="260298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70990"/>
              </a:stretch>
            </a:blipFill>
          </p:spPr>
          <p:txBody>
            <a:bodyPr/>
            <a:lstStyle/>
            <a:p>
              <a:endParaRPr lang="en-CH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6345395" y="0"/>
              <a:ext cx="2661471" cy="1541910"/>
            </a:xfrm>
            <a:custGeom>
              <a:avLst/>
              <a:gdLst/>
              <a:ahLst/>
              <a:cxnLst/>
              <a:rect l="l" t="t" r="r" b="b"/>
              <a:pathLst>
                <a:path w="2661471" h="1541910">
                  <a:moveTo>
                    <a:pt x="0" y="0"/>
                  </a:moveTo>
                  <a:lnTo>
                    <a:pt x="2661471" y="0"/>
                  </a:lnTo>
                  <a:lnTo>
                    <a:pt x="2661471" y="1541910"/>
                  </a:lnTo>
                  <a:lnTo>
                    <a:pt x="0" y="1541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69329" r="-91310"/>
              </a:stretch>
            </a:blipFill>
          </p:spPr>
          <p:txBody>
            <a:bodyPr/>
            <a:lstStyle/>
            <a:p>
              <a:endParaRPr lang="en-CH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25" ma:contentTypeDescription="Create a new document." ma:contentTypeScope="" ma:versionID="911dc419f4eb3fc7a09c80093b0d60f4">
  <xsd:schema xmlns:xsd="http://www.w3.org/2001/XMLSchema" xmlns:xs="http://www.w3.org/2001/XMLSchema" xmlns:p="http://schemas.microsoft.com/office/2006/metadata/properties" xmlns:ns2="715fcdb6-58ff-4d84-993c-bb26a5b54815" xmlns:ns3="2c63548e-e22e-43cb-a415-9193d4d80a38" xmlns:ns4="9d2c9005-3129-4719-81ca-2fc8d806cf37" targetNamespace="http://schemas.microsoft.com/office/2006/metadata/properties" ma:root="true" ma:fieldsID="93376cdba3e164cc38af42a56a8f45d0" ns2:_="" ns3:_="" ns4:_="">
    <xsd:import namespace="715fcdb6-58ff-4d84-993c-bb26a5b54815"/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WMOWFApproval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Number" minOccurs="0"/>
                <xsd:element ref="ns3:MediaServiceBillingMetadata" minOccurs="0"/>
                <xsd:element ref="ns4:_dlc_DocId" minOccurs="0"/>
                <xsd:element ref="ns4:_dlc_DocIdUrl" minOccurs="0"/>
                <xsd:element ref="ns4:_dlc_DocIdPersistId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cdb6-58ff-4d84-993c-bb26a5b54815" elementFormDefault="qualified">
    <xsd:import namespace="http://schemas.microsoft.com/office/2006/documentManagement/types"/>
    <xsd:import namespace="http://schemas.microsoft.com/office/infopath/2007/PartnerControls"/>
    <xsd:element name="WMOWFApprovalStatus" ma:index="2" nillable="true" ma:displayName="Workflow Approval Status" ma:default="Not Submitted" ma:format="Dropdown" ma:internalName="WMOWFApprovalStatus">
      <xsd:simpleType>
        <xsd:restriction base="dms:Choice">
          <xsd:enumeration value="Not Submitted"/>
          <xsd:enumeration value="Pending for Review"/>
          <xsd:enumeration value="Pending for Consolidation"/>
          <xsd:enumeration value="Pending for Approval"/>
          <xsd:enumeration value="Approved"/>
          <xsd:enumeration value="Rejected by Approver"/>
          <xsd:enumeration value="Cancelled by Requestor"/>
          <xsd:enumeration value="In Progr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pprovalAssignedTo" ma:index="31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32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33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34" nillable="true" ma:displayName="Approval status" ma:internalName="_ApprovalStatus" ma:readOnly="true">
      <xsd:simpleType>
        <xsd:restriction base="dms:Unknown"/>
      </xsd:simpleType>
    </xsd:element>
    <xsd:element name="_Flow_SignoffStatus" ma:index="36" nillable="true" ma:displayName="Sign-off status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f8e72c2-3be2-4c69-a9a3-0592c9f3eb49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92a3b380-abf6-46f2-87bb-c2c114de1c9e" ContentTypeId="0x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c63548e-e22e-43cb-a415-9193d4d80a38" xsi:nil="true"/>
    <TaxCatchAll xmlns="9d2c9005-3129-4719-81ca-2fc8d806cf37" xsi:nil="true"/>
    <Number xmlns="2c63548e-e22e-43cb-a415-9193d4d80a38" xsi:nil="true"/>
    <lcf76f155ced4ddcb4097134ff3c332f xmlns="2c63548e-e22e-43cb-a415-9193d4d80a38">
      <Terms xmlns="http://schemas.microsoft.com/office/infopath/2007/PartnerControls"/>
    </lcf76f155ced4ddcb4097134ff3c332f>
    <WMOWFApprovalStatus xmlns="715fcdb6-58ff-4d84-993c-bb26a5b54815">Not Submitted</WMOWFApprovalStatus>
    <_ApprovalAssignedTo xmlns="2c63548e-e22e-43cb-a415-9193d4d80a38">
      <UserInfo>
        <DisplayName/>
        <AccountId xsi:nil="true"/>
        <AccountType/>
      </UserInfo>
    </_ApprovalAssignedTo>
    <_ApprovalRespondedBy xmlns="2c63548e-e22e-43cb-a415-9193d4d80a38">
      <UserInfo>
        <DisplayName/>
        <AccountId xsi:nil="true"/>
        <AccountType/>
      </UserInfo>
    </_ApprovalRespondedBy>
    <_ApprovalStatus xmlns="2c63548e-e22e-43cb-a415-9193d4d80a38">0</_ApprovalStatus>
    <_dlc_DocId xmlns="9d2c9005-3129-4719-81ca-2fc8d806cf37">WMOSI-597960436-6762729</_dlc_DocId>
    <_dlc_DocIdUrl xmlns="9d2c9005-3129-4719-81ca-2fc8d806cf37">
      <Url>https://wmoomm.sharepoint.com/sites/SI/_layouts/15/DocIdRedir.aspx?ID=WMOSI-597960436-6762729</Url>
      <Description>WMOSI-597960436-6762729</Description>
    </_dlc_DocIdUrl>
  </documentManagement>
</p:properties>
</file>

<file path=customXml/itemProps1.xml><?xml version="1.0" encoding="utf-8"?>
<ds:datastoreItem xmlns:ds="http://schemas.openxmlformats.org/officeDocument/2006/customXml" ds:itemID="{6D717EFE-079A-4F03-8C2B-CE167D2C5F4C}"/>
</file>

<file path=customXml/itemProps2.xml><?xml version="1.0" encoding="utf-8"?>
<ds:datastoreItem xmlns:ds="http://schemas.openxmlformats.org/officeDocument/2006/customXml" ds:itemID="{CEFAAED6-D956-4795-A415-180CC18AE865}"/>
</file>

<file path=customXml/itemProps3.xml><?xml version="1.0" encoding="utf-8"?>
<ds:datastoreItem xmlns:ds="http://schemas.openxmlformats.org/officeDocument/2006/customXml" ds:itemID="{D05140AA-CE71-4F16-8C7B-D32F2D21334F}"/>
</file>

<file path=customXml/itemProps4.xml><?xml version="1.0" encoding="utf-8"?>
<ds:datastoreItem xmlns:ds="http://schemas.openxmlformats.org/officeDocument/2006/customXml" ds:itemID="{D49A55A2-3171-4F36-88BA-AD31A18C3332}"/>
</file>

<file path=customXml/itemProps5.xml><?xml version="1.0" encoding="utf-8"?>
<ds:datastoreItem xmlns:ds="http://schemas.openxmlformats.org/officeDocument/2006/customXml" ds:itemID="{C9A5BAF2-94EB-4DEE-811B-8946E58913EA}"/>
</file>

<file path=docMetadata/LabelInfo.xml><?xml version="1.0" encoding="utf-8"?>
<clbl:labelList xmlns:clbl="http://schemas.microsoft.com/office/2020/mipLabelMetadata">
  <clbl:label id="{e962d134-526b-49fe-8fc7-dd80537250d0}" enabled="1" method="Standard" siteId="{eaa6be54-4687-40c4-9827-c044bd8e8d3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1403</Words>
  <Application>Microsoft Office PowerPoint</Application>
  <PresentationFormat>Custom</PresentationFormat>
  <Paragraphs>240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Gotham Bold</vt:lpstr>
      <vt:lpstr>DM Sans</vt:lpstr>
      <vt:lpstr>Arial</vt:lpstr>
      <vt:lpstr>Roboto</vt:lpstr>
      <vt:lpstr>PF Bague Sans Pro</vt:lpstr>
      <vt:lpstr>DM Sans Italics</vt:lpstr>
      <vt:lpstr>League Spartan</vt:lpstr>
      <vt:lpstr>Calibri</vt:lpstr>
      <vt:lpstr>DM Sans Bold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UNDRR Webinar 14 May 2026 Extreme Heat Risk Governance: Framework and Toolkit</dc:title>
  <cp:lastModifiedBy>Alejandro Saez Reale</cp:lastModifiedBy>
  <cp:revision>1</cp:revision>
  <dcterms:created xsi:type="dcterms:W3CDTF">2006-08-16T00:00:00Z</dcterms:created>
  <dcterms:modified xsi:type="dcterms:W3CDTF">2026-06-15T08:41:18Z</dcterms:modified>
  <dc:identifier>DAHI-FeHy7o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0x010100B0C1E5BA222991439BA07A4745E8FDAA</vt:lpwstr>
  </property>
  <property fmtid="{D5CDD505-2E9C-101B-9397-08002B2CF9AE}" pid="3" name="_dlc_DocIdItemGuid">
    <vt:lpwstr>7431a06a-9d93-4216-8578-e2188c5d8f88</vt:lpwstr>
  </property>
</Properties>
</file>