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6"/>
  </p:sldMasterIdLst>
  <p:notesMasterIdLst>
    <p:notesMasterId r:id="rId27"/>
  </p:notesMasterIdLst>
  <p:sldIdLst>
    <p:sldId id="257" r:id="rId7"/>
    <p:sldId id="3764" r:id="rId8"/>
    <p:sldId id="4228" r:id="rId9"/>
    <p:sldId id="367" r:id="rId10"/>
    <p:sldId id="2134807364" r:id="rId11"/>
    <p:sldId id="2134807382" r:id="rId12"/>
    <p:sldId id="903" r:id="rId13"/>
    <p:sldId id="4524" r:id="rId14"/>
    <p:sldId id="256" r:id="rId15"/>
    <p:sldId id="343" r:id="rId16"/>
    <p:sldId id="4525" r:id="rId17"/>
    <p:sldId id="2134807370" r:id="rId18"/>
    <p:sldId id="258" r:id="rId19"/>
    <p:sldId id="4508" r:id="rId20"/>
    <p:sldId id="2134807369" r:id="rId21"/>
    <p:sldId id="4503" r:id="rId22"/>
    <p:sldId id="3763" r:id="rId23"/>
    <p:sldId id="684" r:id="rId24"/>
    <p:sldId id="3758" r:id="rId25"/>
    <p:sldId id="4504" r:id="rId26"/>
  </p:sldIdLst>
  <p:sldSz cx="18288000" cy="10287000"/>
  <p:notesSz cx="6858000" cy="9144000"/>
  <p:embeddedFontLst>
    <p:embeddedFont>
      <p:font typeface="Poppins" panose="00000500000000000000" pitchFamily="2" charset="0"/>
      <p:regular r:id="rId28"/>
      <p:bold r:id="rId29"/>
      <p:italic r:id="rId30"/>
      <p:boldItalic r:id="rId31"/>
    </p:embeddedFont>
    <p:embeddedFont>
      <p:font typeface="Segoe UI Symbol" panose="020B0502040204020203" pitchFamily="3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4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27" autoAdjust="0"/>
    <p:restoredTop sz="94700" autoAdjust="0"/>
  </p:normalViewPr>
  <p:slideViewPr>
    <p:cSldViewPr>
      <p:cViewPr varScale="1">
        <p:scale>
          <a:sx n="71" d="100"/>
          <a:sy n="71" d="100"/>
        </p:scale>
        <p:origin x="11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5.fntdata"/><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1.fntdata"/><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4.fntdata"/><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1667F-A8FD-684E-9A13-FD58504F2915}" type="datetimeFigureOut">
              <a:rPr lang="en-US" smtClean="0"/>
              <a:t>6/16/2026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2115D1-CEC0-2C45-A6F8-40C26C8CC9F9}" type="slidenum">
              <a:rPr lang="en-US" smtClean="0"/>
              <a:t>‹#›</a:t>
            </a:fld>
            <a:endParaRPr lang="en-US"/>
          </a:p>
        </p:txBody>
      </p:sp>
    </p:spTree>
    <p:extLst>
      <p:ext uri="{BB962C8B-B14F-4D97-AF65-F5344CB8AC3E}">
        <p14:creationId xmlns:p14="http://schemas.microsoft.com/office/powerpoint/2010/main" val="3904610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5"/>
          </p:nvPr>
        </p:nvSpPr>
        <p:spPr/>
        <p:txBody>
          <a:bodyPr/>
          <a:lstStyle/>
          <a:p>
            <a:fld id="{D2A5FA3F-9DDB-4E3F-BEE9-E7A04980548A}" type="slidenum">
              <a:rPr lang="en-US" smtClean="0"/>
              <a:t>3</a:t>
            </a:fld>
            <a:endParaRPr lang="en-US"/>
          </a:p>
        </p:txBody>
      </p:sp>
    </p:spTree>
    <p:extLst>
      <p:ext uri="{BB962C8B-B14F-4D97-AF65-F5344CB8AC3E}">
        <p14:creationId xmlns:p14="http://schemas.microsoft.com/office/powerpoint/2010/main" val="2538781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41f387aea4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41f387aea4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C48A100-3F83-CE40-B285-557B321C220A}" type="datetime1">
              <a:rPr lang="en-US" smtClean="0"/>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1D0986-31F9-264A-8793-AD923F9A945F}" type="datetime1">
              <a:rPr lang="en-US" smtClean="0"/>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73977-9B5A-894B-9815-F7608B776D94}" type="datetime1">
              <a:rPr lang="en-US" smtClean="0"/>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1_Title Only with UN watermark">
    <p:spTree>
      <p:nvGrpSpPr>
        <p:cNvPr id="1" name=""/>
        <p:cNvGrpSpPr/>
        <p:nvPr/>
      </p:nvGrpSpPr>
      <p:grpSpPr>
        <a:xfrm>
          <a:off x="0" y="0"/>
          <a:ext cx="0" cy="0"/>
          <a:chOff x="0" y="0"/>
          <a:chExt cx="0" cy="0"/>
        </a:xfrm>
      </p:grpSpPr>
      <p:sp>
        <p:nvSpPr>
          <p:cNvPr id="114" name="Rectangle"/>
          <p:cNvSpPr/>
          <p:nvPr/>
        </p:nvSpPr>
        <p:spPr>
          <a:xfrm>
            <a:off x="-21720" y="-30931"/>
            <a:ext cx="18331439" cy="1194252"/>
          </a:xfrm>
          <a:prstGeom prst="rect">
            <a:avLst/>
          </a:prstGeom>
          <a:solidFill>
            <a:srgbClr val="EBEBEB">
              <a:alpha val="70269"/>
            </a:srgbClr>
          </a:solidFill>
          <a:ln w="12700">
            <a:miter lim="400000"/>
          </a:ln>
        </p:spPr>
        <p:txBody>
          <a:bodyPr lIns="62239" rIns="62239" anchor="ctr"/>
          <a:lstStyle/>
          <a:p>
            <a:pPr>
              <a:defRPr>
                <a:solidFill>
                  <a:schemeClr val="accent6">
                    <a:lumOff val="22058"/>
                  </a:schemeClr>
                </a:solidFill>
              </a:defRPr>
            </a:pPr>
            <a:endParaRPr sz="2450"/>
          </a:p>
        </p:txBody>
      </p:sp>
      <p:sp>
        <p:nvSpPr>
          <p:cNvPr id="115" name="TextBox 10"/>
          <p:cNvSpPr txBox="1"/>
          <p:nvPr/>
        </p:nvSpPr>
        <p:spPr>
          <a:xfrm>
            <a:off x="257338" y="9817314"/>
            <a:ext cx="16110388" cy="2808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2239" rIns="62239">
            <a:spAutoFit/>
          </a:bodyPr>
          <a:lstStyle>
            <a:lvl1pPr>
              <a:defRPr sz="900">
                <a:solidFill>
                  <a:srgbClr val="A7A7A7"/>
                </a:solidFill>
              </a:defRPr>
            </a:lvl1pPr>
          </a:lstStyle>
          <a:p>
            <a:r>
              <a:rPr sz="1225"/>
              <a:t>© UNDRR – United Nations Office for Disaster Risk Reduction</a:t>
            </a:r>
          </a:p>
        </p:txBody>
      </p:sp>
      <p:sp>
        <p:nvSpPr>
          <p:cNvPr id="116" name="Title Text"/>
          <p:cNvSpPr txBox="1">
            <a:spLocks noGrp="1"/>
          </p:cNvSpPr>
          <p:nvPr>
            <p:ph type="title"/>
          </p:nvPr>
        </p:nvSpPr>
        <p:spPr>
          <a:xfrm>
            <a:off x="648292" y="254293"/>
            <a:ext cx="16458116" cy="754845"/>
          </a:xfrm>
          <a:prstGeom prst="rect">
            <a:avLst/>
          </a:prstGeom>
        </p:spPr>
        <p:txBody>
          <a:bodyPr lIns="45719" tIns="45719" rIns="45719" bIns="45719" anchor="t">
            <a:noAutofit/>
          </a:bodyPr>
          <a:lstStyle>
            <a:lvl1pPr>
              <a:defRPr sz="3403" b="0">
                <a:solidFill>
                  <a:srgbClr val="AB1A2D"/>
                </a:solidFill>
              </a:defRPr>
            </a:lvl1pPr>
          </a:lstStyle>
          <a:p>
            <a:r>
              <a:t>Title Text</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1757698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3924835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1107291" y="2324100"/>
            <a:ext cx="16073438" cy="6034088"/>
          </a:xfrm>
          <a:prstGeom prst="rect">
            <a:avLst/>
          </a:prstGeom>
        </p:spPr>
        <p:txBody>
          <a:bodyPr/>
          <a:lstStyle>
            <a:lvl1pPr marL="509207" indent="-514350">
              <a:buClr>
                <a:srgbClr val="101820"/>
              </a:buClr>
              <a:buFont typeface="+mj-lt"/>
              <a:buAutoNum type="arabicPeriod"/>
              <a:defRPr sz="2250">
                <a:solidFill>
                  <a:srgbClr val="101820"/>
                </a:solidFill>
              </a:defRPr>
            </a:lvl1pPr>
            <a:lvl2pPr marL="900113" indent="-385763">
              <a:spcBef>
                <a:spcPts val="1125"/>
              </a:spcBef>
              <a:buClr>
                <a:srgbClr val="101820"/>
              </a:buClr>
              <a:buSzPct val="100000"/>
              <a:buFont typeface="+mj-lt"/>
              <a:buAutoNum type="alphaLcPeriod"/>
              <a:defRPr sz="2025">
                <a:solidFill>
                  <a:srgbClr val="101820"/>
                </a:solidFill>
              </a:defRPr>
            </a:lvl2pPr>
            <a:lvl3pPr marL="1285875" indent="-257175">
              <a:spcBef>
                <a:spcPts val="1125"/>
              </a:spcBef>
              <a:buFont typeface="Wingdings" charset="2"/>
              <a:buChar char="§"/>
              <a:defRPr sz="1800">
                <a:solidFill>
                  <a:srgbClr val="101820"/>
                </a:solidFill>
              </a:defRPr>
            </a:lvl3pPr>
            <a:lvl4pPr>
              <a:defRPr sz="2025"/>
            </a:lvl4pPr>
            <a:lvl5pPr>
              <a:defRPr sz="2025"/>
            </a:lvl5pPr>
            <a:lvl6pPr>
              <a:defRPr sz="2025"/>
            </a:lvl6pPr>
            <a:lvl7pPr>
              <a:defRPr sz="2025"/>
            </a:lvl7pPr>
            <a:lvl8pPr>
              <a:defRPr sz="2025"/>
            </a:lvl8pPr>
            <a:lvl9pPr>
              <a:defRPr sz="2025"/>
            </a:lvl9pPr>
          </a:lstStyle>
          <a:p>
            <a:pPr lvl="0"/>
            <a:r>
              <a:rPr lang="en-US" dirty="0"/>
              <a:t>Click to add text</a:t>
            </a:r>
          </a:p>
          <a:p>
            <a:pPr lvl="1"/>
            <a:r>
              <a:rPr lang="en-US" dirty="0"/>
              <a:t>Second level</a:t>
            </a:r>
          </a:p>
          <a:p>
            <a:pPr lvl="2"/>
            <a:r>
              <a:rPr lang="en-US" dirty="0"/>
              <a:t>Third level</a:t>
            </a:r>
          </a:p>
        </p:txBody>
      </p:sp>
      <p:sp>
        <p:nvSpPr>
          <p:cNvPr id="7" name="Title Placeholder 1"/>
          <p:cNvSpPr>
            <a:spLocks noGrp="1"/>
          </p:cNvSpPr>
          <p:nvPr>
            <p:ph type="title"/>
          </p:nvPr>
        </p:nvSpPr>
        <p:spPr>
          <a:xfrm>
            <a:off x="1107284" y="678662"/>
            <a:ext cx="16073440" cy="1115021"/>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8" name="Footer Placeholder 10">
            <a:extLst>
              <a:ext uri="{FF2B5EF4-FFF2-40B4-BE49-F238E27FC236}">
                <a16:creationId xmlns:a16="http://schemas.microsoft.com/office/drawing/2014/main" id="{7C9FD575-3B71-D545-976A-C7A029B05238}"/>
              </a:ext>
            </a:extLst>
          </p:cNvPr>
          <p:cNvSpPr>
            <a:spLocks noGrp="1"/>
          </p:cNvSpPr>
          <p:nvPr>
            <p:ph type="ftr" sz="quarter" idx="11"/>
          </p:nvPr>
        </p:nvSpPr>
        <p:spPr>
          <a:xfrm>
            <a:off x="9144000" y="9260689"/>
            <a:ext cx="6665120" cy="547688"/>
          </a:xfrm>
        </p:spPr>
        <p:txBody>
          <a:bodyPr/>
          <a:lstStyle>
            <a:lvl1pPr>
              <a:defRPr>
                <a:ln>
                  <a:noFill/>
                </a:ln>
                <a:solidFill>
                  <a:srgbClr val="5A5B5D"/>
                </a:solidFill>
              </a:defRPr>
            </a:lvl1pPr>
          </a:lstStyle>
          <a:p>
            <a:r>
              <a:rPr lang="en-US" dirty="0"/>
              <a:t>Federal Emergency Management Agency</a:t>
            </a:r>
          </a:p>
        </p:txBody>
      </p:sp>
      <p:sp>
        <p:nvSpPr>
          <p:cNvPr id="9" name="Slide Number Placeholder 11">
            <a:extLst>
              <a:ext uri="{FF2B5EF4-FFF2-40B4-BE49-F238E27FC236}">
                <a16:creationId xmlns:a16="http://schemas.microsoft.com/office/drawing/2014/main" id="{838FB658-3138-B140-B7C4-A803FE883350}"/>
              </a:ext>
            </a:extLst>
          </p:cNvPr>
          <p:cNvSpPr>
            <a:spLocks noGrp="1"/>
          </p:cNvSpPr>
          <p:nvPr>
            <p:ph type="sldNum" sz="quarter" idx="12"/>
          </p:nvPr>
        </p:nvSpPr>
        <p:spPr>
          <a:xfrm>
            <a:off x="15809120" y="9260689"/>
            <a:ext cx="1371604" cy="547688"/>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0" name="Picture 9">
            <a:extLst>
              <a:ext uri="{FF2B5EF4-FFF2-40B4-BE49-F238E27FC236}">
                <a16:creationId xmlns:a16="http://schemas.microsoft.com/office/drawing/2014/main" id="{3C23C1A0-7E36-F04C-8C22-796A27F1DB29}"/>
              </a:ext>
            </a:extLst>
          </p:cNvPr>
          <p:cNvPicPr>
            <a:picLocks noChangeAspect="1"/>
          </p:cNvPicPr>
          <p:nvPr userDrawn="1"/>
        </p:nvPicPr>
        <p:blipFill>
          <a:blip r:embed="rId2"/>
          <a:stretch>
            <a:fillRect/>
          </a:stretch>
        </p:blipFill>
        <p:spPr>
          <a:xfrm>
            <a:off x="1005686" y="8806594"/>
            <a:ext cx="3040536" cy="1215845"/>
          </a:xfrm>
          <a:prstGeom prst="rect">
            <a:avLst/>
          </a:prstGeom>
        </p:spPr>
      </p:pic>
    </p:spTree>
    <p:extLst>
      <p:ext uri="{BB962C8B-B14F-4D97-AF65-F5344CB8AC3E}">
        <p14:creationId xmlns:p14="http://schemas.microsoft.com/office/powerpoint/2010/main" val="213129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D756F7-D518-4049-8E4C-D2704205ACAB}" type="datetime1">
              <a:rPr lang="en-US" smtClean="0"/>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B49879-CFF3-E24C-9D70-FEF03171C251}" type="datetime1">
              <a:rPr lang="en-US" smtClean="0"/>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3D7CA2-2EB5-044C-8E1F-DA7B3ED420F2}" type="datetime1">
              <a:rPr lang="en-US" smtClean="0"/>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5DB514-2CD7-AA46-980D-2E4A7CBD9EB4}" type="datetime1">
              <a:rPr lang="en-US" smtClean="0"/>
              <a:t>6/16/2026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0B1FA7-5293-5A48-A9F4-BDC1810C7BA2}" type="datetime1">
              <a:rPr lang="en-US" smtClean="0"/>
              <a:t>6/16/2026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05A5F-6FC1-3240-A762-0BCBC76AF824}" type="datetime1">
              <a:rPr lang="en-US" smtClean="0"/>
              <a:t>6/16/2026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780A42-AF83-EE4C-B88A-074DE2A2267E}" type="datetime1">
              <a:rPr lang="en-US" smtClean="0"/>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D34C80-16D5-E64A-BF86-7FEE78C141D4}" type="datetime1">
              <a:rPr lang="en-US" smtClean="0"/>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39DA95-29E7-F543-A785-68A9184F7F34}" type="datetime1">
              <a:rPr lang="en-US" smtClean="0"/>
              <a:t>6/16/2026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 id="2147483664" r:id="rId1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jpe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tiff"/><Relationship Id="rId1" Type="http://schemas.openxmlformats.org/officeDocument/2006/relationships/slideLayout" Target="../slideLayouts/slideLayout1.xml"/><Relationship Id="rId4" Type="http://schemas.openxmlformats.org/officeDocument/2006/relationships/image" Target="../media/image72.emf"/></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81.png"/><Relationship Id="rId3" Type="http://schemas.microsoft.com/office/2007/relationships/hdphoto" Target="../media/hdphoto1.wdp"/><Relationship Id="rId7" Type="http://schemas.openxmlformats.org/officeDocument/2006/relationships/image" Target="../media/image80.png"/><Relationship Id="rId2" Type="http://schemas.openxmlformats.org/officeDocument/2006/relationships/image" Target="../media/image76.png"/><Relationship Id="rId1" Type="http://schemas.openxmlformats.org/officeDocument/2006/relationships/slideLayout" Target="../slideLayouts/slideLayout1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 Id="rId9" Type="http://schemas.openxmlformats.org/officeDocument/2006/relationships/image" Target="../media/image82.jpe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23.emf"/><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tiff"/><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 Id="rId5" Type="http://schemas.openxmlformats.org/officeDocument/2006/relationships/image" Target="../media/image29.jpe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8" Type="http://schemas.openxmlformats.org/officeDocument/2006/relationships/image" Target="../media/image36.tiff"/><Relationship Id="rId3" Type="http://schemas.openxmlformats.org/officeDocument/2006/relationships/image" Target="../media/image31.jpeg"/><Relationship Id="rId7" Type="http://schemas.openxmlformats.org/officeDocument/2006/relationships/image" Target="../media/image35.tiff"/><Relationship Id="rId12" Type="http://schemas.openxmlformats.org/officeDocument/2006/relationships/image" Target="../media/image22.tiff"/><Relationship Id="rId2" Type="http://schemas.openxmlformats.org/officeDocument/2006/relationships/image" Target="../media/image30.jpeg"/><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image" Target="../media/image39.tiff"/><Relationship Id="rId5" Type="http://schemas.openxmlformats.org/officeDocument/2006/relationships/image" Target="../media/image33.tiff"/><Relationship Id="rId10" Type="http://schemas.openxmlformats.org/officeDocument/2006/relationships/image" Target="../media/image38.tiff"/><Relationship Id="rId4" Type="http://schemas.openxmlformats.org/officeDocument/2006/relationships/image" Target="../media/image32.tiff"/><Relationship Id="rId9" Type="http://schemas.openxmlformats.org/officeDocument/2006/relationships/image" Target="../media/image37.tiff"/></Relationships>
</file>

<file path=ppt/slides/_rels/slide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sv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ED6F415-9943-4B13-8ADD-B52D58FC9A44}"/>
              </a:ext>
            </a:extLst>
          </p:cNvPr>
          <p:cNvSpPr>
            <a:spLocks noGrp="1"/>
          </p:cNvSpPr>
          <p:nvPr>
            <p:ph type="subTitle" idx="1"/>
          </p:nvPr>
        </p:nvSpPr>
        <p:spPr>
          <a:xfrm>
            <a:off x="0" y="9301163"/>
            <a:ext cx="13716000" cy="1002507"/>
          </a:xfrm>
        </p:spPr>
        <p:txBody>
          <a:bodyPr/>
          <a:lstStyle/>
          <a:p>
            <a:pPr algn="l"/>
            <a:r>
              <a:rPr lang="en-US"/>
              <a:t>HMNDP+10</a:t>
            </a:r>
            <a:endParaRPr lang="en-CH"/>
          </a:p>
        </p:txBody>
      </p:sp>
      <p:pic>
        <p:nvPicPr>
          <p:cNvPr id="4" name="Picture 3" descr="Drought preparedness day shows pathway for action | World Meteorological  Organization">
            <a:extLst>
              <a:ext uri="{FF2B5EF4-FFF2-40B4-BE49-F238E27FC236}">
                <a16:creationId xmlns:a16="http://schemas.microsoft.com/office/drawing/2014/main" id="{E14306B0-1B4E-4C85-9297-B85FBC670135}"/>
              </a:ext>
            </a:extLst>
          </p:cNvPr>
          <p:cNvPicPr/>
          <p:nvPr/>
        </p:nvPicPr>
        <p:blipFill rotWithShape="1">
          <a:blip r:embed="rId2" cstate="print">
            <a:extLst>
              <a:ext uri="{28A0092B-C50C-407E-A947-70E740481C1C}">
                <a14:useLocalDpi xmlns:a14="http://schemas.microsoft.com/office/drawing/2010/main" val="0"/>
              </a:ext>
            </a:extLst>
          </a:blip>
          <a:srcRect t="15690"/>
          <a:stretch/>
        </p:blipFill>
        <p:spPr bwMode="auto">
          <a:xfrm>
            <a:off x="47172" y="-13484"/>
            <a:ext cx="18288000" cy="11142156"/>
          </a:xfrm>
          <a:prstGeom prst="rect">
            <a:avLst/>
          </a:prstGeom>
          <a:noFill/>
          <a:ln>
            <a:noFill/>
          </a:ln>
        </p:spPr>
      </p:pic>
      <p:pic>
        <p:nvPicPr>
          <p:cNvPr id="9" name="Picture 8">
            <a:extLst>
              <a:ext uri="{FF2B5EF4-FFF2-40B4-BE49-F238E27FC236}">
                <a16:creationId xmlns:a16="http://schemas.microsoft.com/office/drawing/2014/main" id="{B7F38F59-1B01-AB56-FEBD-E39BA40740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344" y="69646"/>
            <a:ext cx="18193656" cy="200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47A5B18-446C-900F-E708-888120F653BD}"/>
              </a:ext>
            </a:extLst>
          </p:cNvPr>
          <p:cNvSpPr txBox="1"/>
          <p:nvPr/>
        </p:nvSpPr>
        <p:spPr>
          <a:xfrm>
            <a:off x="3398654" y="8865711"/>
            <a:ext cx="800100" cy="511358"/>
          </a:xfrm>
          <a:prstGeom prst="rect">
            <a:avLst/>
          </a:prstGeom>
          <a:noFill/>
        </p:spPr>
        <p:txBody>
          <a:bodyPr wrap="square" rtlCol="0">
            <a:spAutoFit/>
          </a:bodyPr>
          <a:lstStyle/>
          <a:p>
            <a:r>
              <a:rPr lang="en-US" sz="2723" b="1" dirty="0">
                <a:solidFill>
                  <a:srgbClr val="C00000"/>
                </a:solidFill>
              </a:rPr>
              <a:t>?</a:t>
            </a:r>
          </a:p>
        </p:txBody>
      </p:sp>
      <p:sp>
        <p:nvSpPr>
          <p:cNvPr id="11" name="Rectangle 10">
            <a:extLst>
              <a:ext uri="{FF2B5EF4-FFF2-40B4-BE49-F238E27FC236}">
                <a16:creationId xmlns:a16="http://schemas.microsoft.com/office/drawing/2014/main" id="{6D1C53B9-C670-D326-4524-6A352C418EF3}"/>
              </a:ext>
            </a:extLst>
          </p:cNvPr>
          <p:cNvSpPr/>
          <p:nvPr/>
        </p:nvSpPr>
        <p:spPr>
          <a:xfrm>
            <a:off x="417154" y="7993775"/>
            <a:ext cx="17861148" cy="2157021"/>
          </a:xfrm>
          <a:prstGeom prst="rect">
            <a:avLst/>
          </a:prstGeom>
          <a:solidFill>
            <a:srgbClr val="FFFFFF">
              <a:alpha val="8374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2240" tIns="62240" rIns="62240" bIns="62240" numCol="1" spcCol="38100" rtlCol="0" anchor="ctr">
            <a:spAutoFit/>
          </a:bodyPr>
          <a:lstStyle/>
          <a:p>
            <a:pPr algn="ctr" defTabSz="1419923" hangingPunct="0"/>
            <a:r>
              <a:rPr lang="en-US" sz="4200" b="1" dirty="0">
                <a:solidFill>
                  <a:srgbClr val="294A64"/>
                </a:solidFill>
                <a:sym typeface="Roboto Regular"/>
              </a:rPr>
              <a:t>Dr. Roger S. </a:t>
            </a:r>
            <a:r>
              <a:rPr lang="en-US" sz="4200" b="1" dirty="0" err="1">
                <a:solidFill>
                  <a:srgbClr val="294A64"/>
                </a:solidFill>
                <a:sym typeface="Roboto Regular"/>
              </a:rPr>
              <a:t>Pulwarty</a:t>
            </a:r>
            <a:endParaRPr lang="en-US" sz="3000" b="1" dirty="0">
              <a:solidFill>
                <a:srgbClr val="294A64"/>
              </a:solidFill>
              <a:sym typeface="Roboto Regular"/>
            </a:endParaRPr>
          </a:p>
          <a:p>
            <a:pPr algn="ctr" defTabSz="1419923" hangingPunct="0"/>
            <a:r>
              <a:rPr lang="en-US" sz="3000" b="1" dirty="0">
                <a:latin typeface="Arial" panose="020B0604020202020204" pitchFamily="34" charset="0"/>
                <a:cs typeface="Arial" panose="020B0604020202020204" pitchFamily="34" charset="0"/>
              </a:rPr>
              <a:t>U.S. National Oceanic and Atmospheric Administration</a:t>
            </a:r>
          </a:p>
          <a:p>
            <a:pPr algn="ctr" defTabSz="1419923" hangingPunct="0"/>
            <a:r>
              <a:rPr lang="en-US" sz="3000" b="1" dirty="0">
                <a:solidFill>
                  <a:srgbClr val="294A64"/>
                </a:solidFill>
                <a:latin typeface="Arial" panose="020B0604020202020204" pitchFamily="34" charset="0"/>
                <a:cs typeface="Arial" panose="020B0604020202020204" pitchFamily="34" charset="0"/>
                <a:sym typeface="Roboto Regular"/>
              </a:rPr>
              <a:t>WMO/IDMP, UNCCD, UN Disaster Risk Reduction, EU-Joint Research Center, Caribbean Institute for Meteorology and Hydrology and many others</a:t>
            </a:r>
          </a:p>
        </p:txBody>
      </p:sp>
      <p:sp>
        <p:nvSpPr>
          <p:cNvPr id="12" name="TextBox 11">
            <a:extLst>
              <a:ext uri="{FF2B5EF4-FFF2-40B4-BE49-F238E27FC236}">
                <a16:creationId xmlns:a16="http://schemas.microsoft.com/office/drawing/2014/main" id="{DF6E87F6-CE94-0315-D611-5AB97A198FD0}"/>
              </a:ext>
            </a:extLst>
          </p:cNvPr>
          <p:cNvSpPr txBox="1"/>
          <p:nvPr/>
        </p:nvSpPr>
        <p:spPr>
          <a:xfrm>
            <a:off x="179616" y="1529497"/>
            <a:ext cx="18193656" cy="772026"/>
          </a:xfrm>
          <a:prstGeom prst="rect">
            <a:avLst/>
          </a:prstGeom>
          <a:solidFill>
            <a:schemeClr val="bg1">
              <a:alpha val="83274"/>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2240" tIns="62240" rIns="62240" bIns="62240" numCol="1" spcCol="38100" rtlCol="0" anchor="t">
            <a:spAutoFit/>
          </a:bodyPr>
          <a:lstStyle/>
          <a:p>
            <a:pPr algn="ctr" defTabSz="1419923" hangingPunct="0"/>
            <a:endParaRPr lang="en-US" sz="4200" b="1" dirty="0">
              <a:solidFill>
                <a:srgbClr val="294A64"/>
              </a:solidFill>
              <a:latin typeface="Arial" panose="020B0604020202020204" pitchFamily="34" charset="0"/>
              <a:cs typeface="Arial" panose="020B0604020202020204" pitchFamily="34" charset="0"/>
              <a:sym typeface="Roboto Regular"/>
            </a:endParaRPr>
          </a:p>
        </p:txBody>
      </p:sp>
      <p:pic>
        <p:nvPicPr>
          <p:cNvPr id="13" name="Shape 473">
            <a:extLst>
              <a:ext uri="{FF2B5EF4-FFF2-40B4-BE49-F238E27FC236}">
                <a16:creationId xmlns:a16="http://schemas.microsoft.com/office/drawing/2014/main" id="{ADCD30F7-3CC2-44FD-9B76-F24A21C510EB}"/>
              </a:ext>
            </a:extLst>
          </p:cNvPr>
          <p:cNvPicPr preferRelativeResize="0">
            <a:picLocks/>
          </p:cNvPicPr>
          <p:nvPr/>
        </p:nvPicPr>
        <p:blipFill>
          <a:blip r:embed="rId4">
            <a:extLst>
              <a:ext uri="{28A0092B-C50C-407E-A947-70E740481C1C}">
                <a14:useLocalDpi xmlns:a14="http://schemas.microsoft.com/office/drawing/2010/main" val="0"/>
              </a:ext>
            </a:extLst>
          </a:blip>
          <a:srcRect l="-7057" r="-7057"/>
          <a:stretch>
            <a:fillRect/>
          </a:stretch>
        </p:blipFill>
        <p:spPr>
          <a:xfrm>
            <a:off x="1241618" y="3543300"/>
            <a:ext cx="4625782" cy="3478926"/>
          </a:xfrm>
          <a:prstGeom prst="rect">
            <a:avLst/>
          </a:prstGeom>
        </p:spPr>
      </p:pic>
      <p:sp>
        <p:nvSpPr>
          <p:cNvPr id="5" name="TextBox 4">
            <a:extLst>
              <a:ext uri="{FF2B5EF4-FFF2-40B4-BE49-F238E27FC236}">
                <a16:creationId xmlns:a16="http://schemas.microsoft.com/office/drawing/2014/main" id="{F580EC9C-BD00-BBFB-ACB5-AA218EC8EB04}"/>
              </a:ext>
            </a:extLst>
          </p:cNvPr>
          <p:cNvSpPr txBox="1"/>
          <p:nvPr/>
        </p:nvSpPr>
        <p:spPr>
          <a:xfrm>
            <a:off x="28122" y="357502"/>
            <a:ext cx="18193656" cy="772026"/>
          </a:xfrm>
          <a:prstGeom prst="rect">
            <a:avLst/>
          </a:prstGeom>
          <a:solidFill>
            <a:schemeClr val="bg1">
              <a:alpha val="83274"/>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2240" tIns="62240" rIns="62240" bIns="62240" numCol="1" spcCol="38100" rtlCol="0" anchor="t">
            <a:spAutoFit/>
          </a:bodyPr>
          <a:lstStyle/>
          <a:p>
            <a:pPr algn="ctr" defTabSz="1419923" hangingPunct="0"/>
            <a:endParaRPr lang="en-US" sz="4200" b="1" dirty="0">
              <a:solidFill>
                <a:srgbClr val="294A64"/>
              </a:solidFill>
              <a:latin typeface="Arial" panose="020B0604020202020204" pitchFamily="34" charset="0"/>
              <a:cs typeface="Arial" panose="020B0604020202020204" pitchFamily="34" charset="0"/>
              <a:sym typeface="Roboto Regular"/>
            </a:endParaRPr>
          </a:p>
        </p:txBody>
      </p:sp>
      <p:sp>
        <p:nvSpPr>
          <p:cNvPr id="6" name="TextBox 15">
            <a:extLst>
              <a:ext uri="{FF2B5EF4-FFF2-40B4-BE49-F238E27FC236}">
                <a16:creationId xmlns:a16="http://schemas.microsoft.com/office/drawing/2014/main" id="{B6C4E43B-8162-BE6E-9ED5-88379346C3A6}"/>
              </a:ext>
            </a:extLst>
          </p:cNvPr>
          <p:cNvSpPr txBox="1"/>
          <p:nvPr/>
        </p:nvSpPr>
        <p:spPr>
          <a:xfrm>
            <a:off x="417154" y="421967"/>
            <a:ext cx="17678400" cy="2665538"/>
          </a:xfrm>
          <a:prstGeom prst="rect">
            <a:avLst/>
          </a:prstGeom>
          <a:noFill/>
        </p:spPr>
        <p:txBody>
          <a:bodyPr wrap="square" lIns="0" tIns="0" rIns="0" bIns="0" rtlCol="0" anchor="t">
            <a:spAutoFit/>
          </a:bodyPr>
          <a:lstStyle/>
          <a:p>
            <a:r>
              <a:rPr lang="en-US" sz="4000" b="1" spc="30" dirty="0">
                <a:solidFill>
                  <a:srgbClr val="002060"/>
                </a:solidFill>
                <a:latin typeface="Arial" panose="020B0604020202020204" pitchFamily="34" charset="0"/>
                <a:cs typeface="Arial" panose="020B0604020202020204" pitchFamily="34" charset="0"/>
                <a:sym typeface="Poppins Bold"/>
              </a:rPr>
              <a:t>The complexity </a:t>
            </a:r>
            <a:r>
              <a:rPr lang="en-US" sz="4000" b="1" spc="30" dirty="0">
                <a:solidFill>
                  <a:srgbClr val="002060"/>
                </a:solidFill>
                <a:latin typeface="Arial" panose="020B0604020202020204" pitchFamily="34" charset="0"/>
                <a:cs typeface="Arial" panose="020B0604020202020204" pitchFamily="34" charset="0"/>
              </a:rPr>
              <a:t>of drought:</a:t>
            </a:r>
          </a:p>
          <a:p>
            <a:r>
              <a:rPr lang="en-US" sz="4000" b="1" spc="30" dirty="0">
                <a:solidFill>
                  <a:srgbClr val="002060"/>
                </a:solidFill>
                <a:latin typeface="Arial" panose="020B0604020202020204" pitchFamily="34" charset="0"/>
                <a:cs typeface="Arial" panose="020B0604020202020204" pitchFamily="34" charset="0"/>
              </a:rPr>
              <a:t> </a:t>
            </a:r>
          </a:p>
          <a:p>
            <a:r>
              <a:rPr lang="en-US" sz="4000" b="1" spc="30" dirty="0">
                <a:solidFill>
                  <a:srgbClr val="002060"/>
                </a:solidFill>
                <a:latin typeface="Arial" panose="020B0604020202020204" pitchFamily="34" charset="0"/>
                <a:cs typeface="Arial" panose="020B0604020202020204" pitchFamily="34" charset="0"/>
              </a:rPr>
              <a:t>Cumulative risks, compounding events, and cascading impacts</a:t>
            </a:r>
          </a:p>
          <a:p>
            <a:pPr>
              <a:lnSpc>
                <a:spcPts val="7319"/>
              </a:lnSpc>
            </a:pPr>
            <a:endParaRPr lang="en-US" sz="4000" b="1" spc="3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2496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2014-06-13 13.15.4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0166" y="3358659"/>
            <a:ext cx="6285081" cy="3929134"/>
          </a:xfrm>
          <a:prstGeom prst="rect">
            <a:avLst/>
          </a:prstGeom>
        </p:spPr>
      </p:pic>
      <p:sp>
        <p:nvSpPr>
          <p:cNvPr id="6" name="TextBox 5"/>
          <p:cNvSpPr txBox="1"/>
          <p:nvPr/>
        </p:nvSpPr>
        <p:spPr>
          <a:xfrm>
            <a:off x="9552122" y="7056961"/>
            <a:ext cx="1069524" cy="230832"/>
          </a:xfrm>
          <a:prstGeom prst="rect">
            <a:avLst/>
          </a:prstGeom>
          <a:noFill/>
        </p:spPr>
        <p:txBody>
          <a:bodyPr wrap="none" rtlCol="0">
            <a:spAutoFit/>
          </a:bodyPr>
          <a:lstStyle/>
          <a:p>
            <a:r>
              <a:rPr lang="en-US" sz="900" dirty="0" err="1">
                <a:latin typeface="Poppins" panose="00000500000000000000" pitchFamily="2" charset="-18"/>
                <a:cs typeface="Poppins" panose="00000500000000000000" pitchFamily="2" charset="-18"/>
              </a:rPr>
              <a:t>Rabobank</a:t>
            </a:r>
            <a:r>
              <a:rPr lang="en-US" sz="900" dirty="0">
                <a:latin typeface="Poppins" panose="00000500000000000000" pitchFamily="2" charset="-18"/>
                <a:cs typeface="Poppins" panose="00000500000000000000" pitchFamily="2" charset="-18"/>
              </a:rPr>
              <a:t>, 2012</a:t>
            </a:r>
          </a:p>
        </p:txBody>
      </p:sp>
      <p:sp>
        <p:nvSpPr>
          <p:cNvPr id="7" name="Rectangle 6"/>
          <p:cNvSpPr/>
          <p:nvPr/>
        </p:nvSpPr>
        <p:spPr>
          <a:xfrm>
            <a:off x="-228600" y="568861"/>
            <a:ext cx="18516600" cy="1846659"/>
          </a:xfrm>
          <a:prstGeom prst="rect">
            <a:avLst/>
          </a:prstGeom>
        </p:spPr>
        <p:txBody>
          <a:bodyPr wrap="square">
            <a:spAutoFit/>
          </a:bodyPr>
          <a:lstStyle/>
          <a:p>
            <a:pPr algn="ctr"/>
            <a:r>
              <a:rPr lang="en-US" sz="4200" b="1" dirty="0">
                <a:solidFill>
                  <a:srgbClr val="002060"/>
                </a:solidFill>
                <a:latin typeface="Poppins" panose="00000500000000000000" pitchFamily="2" charset="-18"/>
                <a:cs typeface="Poppins" panose="00000500000000000000" pitchFamily="2" charset="-18"/>
              </a:rPr>
              <a:t>Globally-networked risks  </a:t>
            </a:r>
          </a:p>
          <a:p>
            <a:pPr algn="ctr"/>
            <a:r>
              <a:rPr lang="en-US" sz="3600" b="1" dirty="0">
                <a:solidFill>
                  <a:srgbClr val="002060"/>
                </a:solidFill>
                <a:latin typeface="Poppins" panose="00000500000000000000" pitchFamily="2" charset="-18"/>
                <a:cs typeface="Poppins" panose="00000500000000000000" pitchFamily="2" charset="-18"/>
              </a:rPr>
              <a:t>Example: Modern food systems highly dynamic, complex, formal and informal</a:t>
            </a:r>
          </a:p>
        </p:txBody>
      </p:sp>
      <p:pic>
        <p:nvPicPr>
          <p:cNvPr id="4" name="Picture 3">
            <a:extLst>
              <a:ext uri="{FF2B5EF4-FFF2-40B4-BE49-F238E27FC236}">
                <a16:creationId xmlns:a16="http://schemas.microsoft.com/office/drawing/2014/main" id="{5EC5B1E9-F891-0E45-A033-3BB6941103F4}"/>
              </a:ext>
            </a:extLst>
          </p:cNvPr>
          <p:cNvPicPr>
            <a:picLocks noChangeAspect="1"/>
          </p:cNvPicPr>
          <p:nvPr/>
        </p:nvPicPr>
        <p:blipFill>
          <a:blip r:embed="rId3"/>
          <a:stretch>
            <a:fillRect/>
          </a:stretch>
        </p:blipFill>
        <p:spPr>
          <a:xfrm>
            <a:off x="11512980" y="2324100"/>
            <a:ext cx="7265289" cy="5134533"/>
          </a:xfrm>
          <a:prstGeom prst="rect">
            <a:avLst/>
          </a:prstGeom>
        </p:spPr>
      </p:pic>
      <p:sp>
        <p:nvSpPr>
          <p:cNvPr id="8" name="TextBox 7">
            <a:extLst>
              <a:ext uri="{FF2B5EF4-FFF2-40B4-BE49-F238E27FC236}">
                <a16:creationId xmlns:a16="http://schemas.microsoft.com/office/drawing/2014/main" id="{7E7394DD-C75D-E040-8075-80D2C91AAD95}"/>
              </a:ext>
            </a:extLst>
          </p:cNvPr>
          <p:cNvSpPr txBox="1"/>
          <p:nvPr/>
        </p:nvSpPr>
        <p:spPr>
          <a:xfrm>
            <a:off x="5410200" y="7815178"/>
            <a:ext cx="5334000" cy="1631216"/>
          </a:xfrm>
          <a:prstGeom prst="rect">
            <a:avLst/>
          </a:prstGeom>
          <a:solidFill>
            <a:schemeClr val="bg1"/>
          </a:solidFill>
        </p:spPr>
        <p:txBody>
          <a:bodyPr wrap="square" rtlCol="0">
            <a:spAutoFit/>
          </a:bodyPr>
          <a:lstStyle/>
          <a:p>
            <a:r>
              <a:rPr lang="en-US" sz="2000" dirty="0">
                <a:solidFill>
                  <a:srgbClr val="002060"/>
                </a:solidFill>
                <a:latin typeface="Poppins" panose="00000500000000000000" pitchFamily="2" charset="-18"/>
                <a:cs typeface="Poppins" panose="00000500000000000000" pitchFamily="2" charset="-18"/>
              </a:rPr>
              <a:t>Optimized for</a:t>
            </a:r>
            <a:endParaRPr lang="sl-SI" sz="2000" dirty="0">
              <a:solidFill>
                <a:srgbClr val="002060"/>
              </a:solidFill>
              <a:latin typeface="Poppins" panose="00000500000000000000" pitchFamily="2" charset="-18"/>
              <a:cs typeface="Poppins" panose="00000500000000000000" pitchFamily="2" charset="-18"/>
            </a:endParaRPr>
          </a:p>
          <a:p>
            <a:pPr marL="342900" indent="-342900">
              <a:buFont typeface="Arial" panose="020B0604020202020204" pitchFamily="34" charset="0"/>
              <a:buChar char="•"/>
            </a:pPr>
            <a:r>
              <a:rPr lang="en-US" sz="2000" dirty="0">
                <a:solidFill>
                  <a:srgbClr val="002060"/>
                </a:solidFill>
                <a:latin typeface="Poppins" panose="00000500000000000000" pitchFamily="2" charset="-18"/>
                <a:cs typeface="Poppins" panose="00000500000000000000" pitchFamily="2" charset="-18"/>
              </a:rPr>
              <a:t>globalized trade regimes,</a:t>
            </a:r>
            <a:endParaRPr lang="sl-SI" sz="2000" dirty="0">
              <a:solidFill>
                <a:srgbClr val="002060"/>
              </a:solidFill>
              <a:latin typeface="Poppins" panose="00000500000000000000" pitchFamily="2" charset="-18"/>
              <a:cs typeface="Poppins" panose="00000500000000000000" pitchFamily="2" charset="-18"/>
            </a:endParaRPr>
          </a:p>
          <a:p>
            <a:pPr marL="342900" indent="-342900">
              <a:buFont typeface="Arial" panose="020B0604020202020204" pitchFamily="34" charset="0"/>
              <a:buChar char="•"/>
            </a:pPr>
            <a:r>
              <a:rPr lang="en-US" sz="2000" dirty="0">
                <a:solidFill>
                  <a:srgbClr val="002060"/>
                </a:solidFill>
                <a:latin typeface="Poppins" panose="00000500000000000000" pitchFamily="2" charset="-18"/>
                <a:cs typeface="Poppins" panose="00000500000000000000" pitchFamily="2" charset="-18"/>
              </a:rPr>
              <a:t>efficiency, peace time and a</a:t>
            </a:r>
            <a:endParaRPr lang="sl-SI" sz="2000" dirty="0">
              <a:solidFill>
                <a:srgbClr val="002060"/>
              </a:solidFill>
              <a:latin typeface="Poppins" panose="00000500000000000000" pitchFamily="2" charset="-18"/>
              <a:cs typeface="Poppins" panose="00000500000000000000" pitchFamily="2" charset="-18"/>
            </a:endParaRPr>
          </a:p>
          <a:p>
            <a:pPr marL="342900" indent="-342900">
              <a:buFont typeface="Arial" panose="020B0604020202020204" pitchFamily="34" charset="0"/>
              <a:buChar char="•"/>
            </a:pPr>
            <a:r>
              <a:rPr lang="en-US" sz="2000" dirty="0">
                <a:solidFill>
                  <a:srgbClr val="002060"/>
                </a:solidFill>
                <a:latin typeface="Poppins" panose="00000500000000000000" pitchFamily="2" charset="-18"/>
                <a:cs typeface="Poppins" panose="00000500000000000000" pitchFamily="2" charset="-18"/>
              </a:rPr>
              <a:t>Assumes a relatively stable environment (therefore Fragile)</a:t>
            </a:r>
          </a:p>
        </p:txBody>
      </p:sp>
      <p:sp>
        <p:nvSpPr>
          <p:cNvPr id="2" name="Slide Number Placeholder 1">
            <a:extLst>
              <a:ext uri="{FF2B5EF4-FFF2-40B4-BE49-F238E27FC236}">
                <a16:creationId xmlns:a16="http://schemas.microsoft.com/office/drawing/2014/main" id="{0D9E190C-A395-5598-238A-6F202877CE45}"/>
              </a:ext>
            </a:extLst>
          </p:cNvPr>
          <p:cNvSpPr>
            <a:spLocks noGrp="1"/>
          </p:cNvSpPr>
          <p:nvPr>
            <p:ph type="sldNum" sz="quarter" idx="12"/>
          </p:nvPr>
        </p:nvSpPr>
        <p:spPr/>
        <p:txBody>
          <a:bodyPr/>
          <a:lstStyle/>
          <a:p>
            <a:fld id="{B6F15528-21DE-4FAA-801E-634DDDAF4B2B}" type="slidenum">
              <a:rPr lang="en-US" smtClean="0">
                <a:latin typeface="Poppins" panose="00000500000000000000" pitchFamily="2" charset="-18"/>
                <a:cs typeface="Poppins" panose="00000500000000000000" pitchFamily="2" charset="-18"/>
              </a:rPr>
              <a:pPr/>
              <a:t>10</a:t>
            </a:fld>
            <a:endParaRPr lang="en-US">
              <a:latin typeface="Poppins" panose="00000500000000000000" pitchFamily="2" charset="-18"/>
              <a:cs typeface="Poppins" panose="00000500000000000000" pitchFamily="2" charset="-18"/>
            </a:endParaRPr>
          </a:p>
        </p:txBody>
      </p:sp>
      <p:sp>
        <p:nvSpPr>
          <p:cNvPr id="10" name="TextBox 9">
            <a:extLst>
              <a:ext uri="{FF2B5EF4-FFF2-40B4-BE49-F238E27FC236}">
                <a16:creationId xmlns:a16="http://schemas.microsoft.com/office/drawing/2014/main" id="{65070996-0FE7-AD4A-D7CE-948963837698}"/>
              </a:ext>
            </a:extLst>
          </p:cNvPr>
          <p:cNvSpPr txBox="1"/>
          <p:nvPr/>
        </p:nvSpPr>
        <p:spPr>
          <a:xfrm>
            <a:off x="149530" y="7933188"/>
            <a:ext cx="5010636" cy="19723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2239" tIns="62239" rIns="62239" bIns="62239" numCol="1" spcCol="38100" rtlCol="0" anchor="t">
            <a:spAutoFit/>
          </a:bodyPr>
          <a:lstStyle/>
          <a:p>
            <a:r>
              <a:rPr lang="en-US" sz="2000" i="1" dirty="0">
                <a:solidFill>
                  <a:srgbClr val="002060"/>
                </a:solidFill>
                <a:latin typeface="Poppins" panose="00000500000000000000" pitchFamily="2" charset="-18"/>
                <a:cs typeface="Poppins" panose="00000500000000000000" pitchFamily="2" charset="-18"/>
              </a:rPr>
              <a:t>The multi-scale nature of drivers and </a:t>
            </a:r>
          </a:p>
          <a:p>
            <a:r>
              <a:rPr lang="en-US" sz="2000" i="1" dirty="0">
                <a:solidFill>
                  <a:srgbClr val="002060"/>
                </a:solidFill>
                <a:latin typeface="Poppins" panose="00000500000000000000" pitchFamily="2" charset="-18"/>
                <a:cs typeface="Poppins" panose="00000500000000000000" pitchFamily="2" charset="-18"/>
              </a:rPr>
              <a:t>of institutions affecting food systems</a:t>
            </a:r>
          </a:p>
          <a:p>
            <a:r>
              <a:rPr lang="en-US" sz="2000" i="1" dirty="0">
                <a:solidFill>
                  <a:srgbClr val="002060"/>
                </a:solidFill>
                <a:latin typeface="Poppins" panose="00000500000000000000" pitchFamily="2" charset="-18"/>
                <a:cs typeface="Poppins" panose="00000500000000000000" pitchFamily="2" charset="-18"/>
              </a:rPr>
              <a:t>(Gaupp, UNDRR 2021)</a:t>
            </a:r>
          </a:p>
          <a:p>
            <a:endParaRPr lang="en-US" sz="2000" i="1" dirty="0">
              <a:solidFill>
                <a:srgbClr val="002060"/>
              </a:solidFill>
              <a:latin typeface="Poppins" panose="00000500000000000000" pitchFamily="2" charset="-18"/>
              <a:cs typeface="Poppins" panose="00000500000000000000" pitchFamily="2" charset="-18"/>
            </a:endParaRPr>
          </a:p>
          <a:p>
            <a:endParaRPr lang="en-US" sz="2000" i="1" dirty="0">
              <a:solidFill>
                <a:srgbClr val="002060"/>
              </a:solidFill>
              <a:latin typeface="Poppins" panose="00000500000000000000" pitchFamily="2" charset="-18"/>
              <a:cs typeface="Poppins" panose="00000500000000000000" pitchFamily="2" charset="-18"/>
            </a:endParaRPr>
          </a:p>
          <a:p>
            <a:r>
              <a:rPr lang="en-US" sz="2000" i="1" dirty="0">
                <a:solidFill>
                  <a:srgbClr val="002060"/>
                </a:solidFill>
                <a:latin typeface="Poppins" panose="00000500000000000000" pitchFamily="2" charset="-18"/>
                <a:cs typeface="Poppins" panose="00000500000000000000" pitchFamily="2" charset="-18"/>
              </a:rPr>
              <a:t> </a:t>
            </a:r>
            <a:endParaRPr lang="en-US" sz="2000" dirty="0">
              <a:solidFill>
                <a:srgbClr val="002060"/>
              </a:solidFill>
              <a:latin typeface="Poppins" panose="00000500000000000000" pitchFamily="2" charset="-18"/>
              <a:ea typeface="Roboto Regular"/>
              <a:cs typeface="Poppins" panose="00000500000000000000" pitchFamily="2" charset="-18"/>
              <a:sym typeface="Roboto Regular"/>
            </a:endParaRPr>
          </a:p>
        </p:txBody>
      </p:sp>
      <p:pic>
        <p:nvPicPr>
          <p:cNvPr id="11" name="image1.png">
            <a:extLst>
              <a:ext uri="{FF2B5EF4-FFF2-40B4-BE49-F238E27FC236}">
                <a16:creationId xmlns:a16="http://schemas.microsoft.com/office/drawing/2014/main" id="{CBFA66C9-57F2-38BD-7ECC-D33DB475CF19}"/>
              </a:ext>
            </a:extLst>
          </p:cNvPr>
          <p:cNvPicPr/>
          <p:nvPr/>
        </p:nvPicPr>
        <p:blipFill>
          <a:blip r:embed="rId4"/>
          <a:srcRect/>
          <a:stretch>
            <a:fillRect/>
          </a:stretch>
        </p:blipFill>
        <p:spPr>
          <a:xfrm>
            <a:off x="141063" y="3311195"/>
            <a:ext cx="4422470" cy="4164744"/>
          </a:xfrm>
          <a:prstGeom prst="rect">
            <a:avLst/>
          </a:prstGeom>
          <a:ln/>
        </p:spPr>
      </p:pic>
      <p:sp>
        <p:nvSpPr>
          <p:cNvPr id="12" name="TextBox 11">
            <a:extLst>
              <a:ext uri="{FF2B5EF4-FFF2-40B4-BE49-F238E27FC236}">
                <a16:creationId xmlns:a16="http://schemas.microsoft.com/office/drawing/2014/main" id="{B064ABB0-0108-AEFD-377C-AC5F7E61C73B}"/>
              </a:ext>
            </a:extLst>
          </p:cNvPr>
          <p:cNvSpPr txBox="1"/>
          <p:nvPr/>
        </p:nvSpPr>
        <p:spPr>
          <a:xfrm>
            <a:off x="12783424" y="7658100"/>
            <a:ext cx="4724400" cy="1938992"/>
          </a:xfrm>
          <a:prstGeom prst="rect">
            <a:avLst/>
          </a:prstGeom>
          <a:noFill/>
        </p:spPr>
        <p:txBody>
          <a:bodyPr wrap="square" rtlCol="0">
            <a:spAutoFit/>
          </a:bodyPr>
          <a:lstStyle/>
          <a:p>
            <a:r>
              <a:rPr lang="en-US" sz="2000" dirty="0">
                <a:solidFill>
                  <a:srgbClr val="002060"/>
                </a:solidFill>
                <a:latin typeface="Poppins" panose="00000500000000000000" pitchFamily="2" charset="-18"/>
                <a:cs typeface="Poppins" panose="00000500000000000000" pitchFamily="2" charset="-18"/>
              </a:rPr>
              <a:t>Idealized schematic of globally-networked, compounding and  cascading risks interacting with drought that can result in multiple concurrent breadbasket failures</a:t>
            </a:r>
          </a:p>
          <a:p>
            <a:r>
              <a:rPr lang="en-US" sz="2000" dirty="0">
                <a:solidFill>
                  <a:srgbClr val="002060"/>
                </a:solidFill>
                <a:latin typeface="Poppins" panose="00000500000000000000" pitchFamily="2" charset="-18"/>
                <a:cs typeface="Poppins" panose="00000500000000000000" pitchFamily="2" charset="-18"/>
              </a:rPr>
              <a:t>(UNDRR, 2019)</a:t>
            </a:r>
          </a:p>
        </p:txBody>
      </p:sp>
    </p:spTree>
    <p:extLst>
      <p:ext uri="{BB962C8B-B14F-4D97-AF65-F5344CB8AC3E}">
        <p14:creationId xmlns:p14="http://schemas.microsoft.com/office/powerpoint/2010/main" val="1384051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435D5E-1328-0E8B-9021-3F6BA73A9A4E}"/>
              </a:ext>
            </a:extLst>
          </p:cNvPr>
          <p:cNvSpPr>
            <a:spLocks noGrp="1"/>
          </p:cNvSpPr>
          <p:nvPr>
            <p:ph type="sldNum" sz="quarter" idx="12"/>
          </p:nvPr>
        </p:nvSpPr>
        <p:spPr/>
        <p:txBody>
          <a:bodyPr/>
          <a:lstStyle/>
          <a:p>
            <a:fld id="{B6F15528-21DE-4FAA-801E-634DDDAF4B2B}" type="slidenum">
              <a:rPr lang="en-US" smtClean="0"/>
              <a:pPr/>
              <a:t>11</a:t>
            </a:fld>
            <a:endParaRPr lang="en-US"/>
          </a:p>
        </p:txBody>
      </p:sp>
      <p:pic>
        <p:nvPicPr>
          <p:cNvPr id="4" name="Google Shape;495;p57">
            <a:extLst>
              <a:ext uri="{FF2B5EF4-FFF2-40B4-BE49-F238E27FC236}">
                <a16:creationId xmlns:a16="http://schemas.microsoft.com/office/drawing/2014/main" id="{ED676B77-5068-EF55-1869-7360A97ED7DD}"/>
              </a:ext>
            </a:extLst>
          </p:cNvPr>
          <p:cNvPicPr preferRelativeResize="0"/>
          <p:nvPr/>
        </p:nvPicPr>
        <p:blipFill rotWithShape="1">
          <a:blip r:embed="rId2">
            <a:alphaModFix/>
          </a:blip>
          <a:srcRect/>
          <a:stretch/>
        </p:blipFill>
        <p:spPr>
          <a:xfrm>
            <a:off x="-74195" y="-853010"/>
            <a:ext cx="18436389" cy="11163302"/>
          </a:xfrm>
          <a:prstGeom prst="rect">
            <a:avLst/>
          </a:prstGeom>
          <a:noFill/>
          <a:ln>
            <a:noFill/>
          </a:ln>
        </p:spPr>
      </p:pic>
      <p:sp>
        <p:nvSpPr>
          <p:cNvPr id="6" name="TextBox 5">
            <a:extLst>
              <a:ext uri="{FF2B5EF4-FFF2-40B4-BE49-F238E27FC236}">
                <a16:creationId xmlns:a16="http://schemas.microsoft.com/office/drawing/2014/main" id="{8A18D62D-D6C3-4149-60AC-535889C07545}"/>
              </a:ext>
            </a:extLst>
          </p:cNvPr>
          <p:cNvSpPr txBox="1"/>
          <p:nvPr/>
        </p:nvSpPr>
        <p:spPr>
          <a:xfrm>
            <a:off x="4000500" y="9355928"/>
            <a:ext cx="14173200" cy="954364"/>
          </a:xfrm>
          <a:prstGeom prst="rect">
            <a:avLst/>
          </a:prstGeom>
          <a:solidFill>
            <a:schemeClr val="bg1"/>
          </a:solidFill>
        </p:spPr>
        <p:txBody>
          <a:bodyPr wrap="square">
            <a:spAutoFit/>
          </a:bodyPr>
          <a:lstStyle/>
          <a:p>
            <a:pPr>
              <a:buNone/>
            </a:pPr>
            <a:r>
              <a:rPr lang="en-US" sz="2801" b="1" i="1" dirty="0">
                <a:solidFill>
                  <a:srgbClr val="002060"/>
                </a:solidFill>
                <a:latin typeface="Arial" panose="020B0604020202020204" pitchFamily="34" charset="0"/>
                <a:cs typeface="Arial" panose="020B0604020202020204" pitchFamily="34" charset="0"/>
              </a:rPr>
              <a:t>Different nature-based solutions can work together across landscapes to build</a:t>
            </a:r>
            <a:endParaRPr lang="en-US" sz="2801" dirty="0">
              <a:solidFill>
                <a:srgbClr val="002060"/>
              </a:solidFill>
              <a:latin typeface="Arial" panose="020B0604020202020204" pitchFamily="34" charset="0"/>
              <a:cs typeface="Arial" panose="020B0604020202020204" pitchFamily="34" charset="0"/>
            </a:endParaRPr>
          </a:p>
          <a:p>
            <a:r>
              <a:rPr lang="en-US" sz="2801" b="1" i="1" dirty="0">
                <a:solidFill>
                  <a:srgbClr val="002060"/>
                </a:solidFill>
                <a:latin typeface="Arial" panose="020B0604020202020204" pitchFamily="34" charset="0"/>
                <a:cs typeface="Arial" panose="020B0604020202020204" pitchFamily="34" charset="0"/>
              </a:rPr>
              <a:t>resilience </a:t>
            </a:r>
            <a:r>
              <a:rPr lang="en-US" sz="1400" i="1" dirty="0">
                <a:solidFill>
                  <a:srgbClr val="002060"/>
                </a:solidFill>
                <a:latin typeface="Arial" panose="020B0604020202020204" pitchFamily="34" charset="0"/>
                <a:cs typeface="Arial" panose="020B0604020202020204" pitchFamily="34" charset="0"/>
              </a:rPr>
              <a:t>(USDA, 2017; </a:t>
            </a:r>
            <a:r>
              <a:rPr lang="en-US" sz="1400" dirty="0">
                <a:solidFill>
                  <a:srgbClr val="002060"/>
                </a:solidFill>
                <a:latin typeface="Arial" panose="020B0604020202020204" pitchFamily="34" charset="0"/>
                <a:cs typeface="Arial" panose="020B0604020202020204" pitchFamily="34" charset="0"/>
              </a:rPr>
              <a:t>Global Commission on Adaptation, 2019)</a:t>
            </a:r>
          </a:p>
        </p:txBody>
      </p:sp>
      <p:sp>
        <p:nvSpPr>
          <p:cNvPr id="2" name="TextBox 1">
            <a:extLst>
              <a:ext uri="{FF2B5EF4-FFF2-40B4-BE49-F238E27FC236}">
                <a16:creationId xmlns:a16="http://schemas.microsoft.com/office/drawing/2014/main" id="{E3F8877E-0EA3-5054-65EB-7D3F3CDD1A60}"/>
              </a:ext>
            </a:extLst>
          </p:cNvPr>
          <p:cNvSpPr txBox="1"/>
          <p:nvPr/>
        </p:nvSpPr>
        <p:spPr>
          <a:xfrm>
            <a:off x="3836727" y="-79296"/>
            <a:ext cx="14599662" cy="1107996"/>
          </a:xfrm>
          <a:prstGeom prst="rect">
            <a:avLst/>
          </a:prstGeom>
          <a:solidFill>
            <a:schemeClr val="bg1"/>
          </a:solidFill>
        </p:spPr>
        <p:txBody>
          <a:bodyPr wrap="square" rtlCol="0">
            <a:spAutoFit/>
          </a:bodyPr>
          <a:lstStyle/>
          <a:p>
            <a:pPr algn="ctr"/>
            <a:r>
              <a:rPr lang="en-US" sz="6600" dirty="0">
                <a:solidFill>
                  <a:srgbClr val="002060"/>
                </a:solidFill>
              </a:rPr>
              <a:t>Drought across a landscape</a:t>
            </a:r>
          </a:p>
        </p:txBody>
      </p:sp>
      <p:sp>
        <p:nvSpPr>
          <p:cNvPr id="7" name="Freeform 6">
            <a:extLst>
              <a:ext uri="{FF2B5EF4-FFF2-40B4-BE49-F238E27FC236}">
                <a16:creationId xmlns:a16="http://schemas.microsoft.com/office/drawing/2014/main" id="{0036CC16-F483-5095-3DDF-488E023BFAFF}"/>
              </a:ext>
            </a:extLst>
          </p:cNvPr>
          <p:cNvSpPr/>
          <p:nvPr/>
        </p:nvSpPr>
        <p:spPr>
          <a:xfrm>
            <a:off x="4724400" y="1562100"/>
            <a:ext cx="12344400" cy="6865616"/>
          </a:xfrm>
          <a:custGeom>
            <a:avLst/>
            <a:gdLst/>
            <a:ahLst/>
            <a:cxnLst/>
            <a:rect l="l" t="t" r="r" b="b"/>
            <a:pathLst>
              <a:path w="9475296" h="5708866">
                <a:moveTo>
                  <a:pt x="0" y="0"/>
                </a:moveTo>
                <a:lnTo>
                  <a:pt x="9475296" y="0"/>
                </a:lnTo>
                <a:lnTo>
                  <a:pt x="9475296" y="5708866"/>
                </a:lnTo>
                <a:lnTo>
                  <a:pt x="0" y="5708866"/>
                </a:lnTo>
                <a:lnTo>
                  <a:pt x="0" y="0"/>
                </a:lnTo>
                <a:close/>
              </a:path>
            </a:pathLst>
          </a:custGeom>
          <a:blipFill>
            <a:blip r:embed="rId3"/>
            <a:stretch>
              <a:fillRect/>
            </a:stretch>
          </a:blipFill>
        </p:spPr>
        <p:txBody>
          <a:bodyPr/>
          <a:lstStyle/>
          <a:p>
            <a:endParaRPr lang="en-CH"/>
          </a:p>
        </p:txBody>
      </p:sp>
    </p:spTree>
    <p:extLst>
      <p:ext uri="{BB962C8B-B14F-4D97-AF65-F5344CB8AC3E}">
        <p14:creationId xmlns:p14="http://schemas.microsoft.com/office/powerpoint/2010/main" val="519362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B49D0-2F88-F39B-8302-9F81D2C0746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65EEE1C-6806-C581-893F-F61C824FACF1}"/>
              </a:ext>
            </a:extLst>
          </p:cNvPr>
          <p:cNvPicPr>
            <a:picLocks noChangeAspect="1"/>
          </p:cNvPicPr>
          <p:nvPr/>
        </p:nvPicPr>
        <p:blipFill>
          <a:blip r:embed="rId2"/>
          <a:stretch>
            <a:fillRect/>
          </a:stretch>
        </p:blipFill>
        <p:spPr>
          <a:xfrm>
            <a:off x="-25401" y="-647703"/>
            <a:ext cx="18582407" cy="10452605"/>
          </a:xfrm>
          <a:prstGeom prst="rect">
            <a:avLst/>
          </a:prstGeom>
        </p:spPr>
      </p:pic>
      <p:sp>
        <p:nvSpPr>
          <p:cNvPr id="2" name="TextBox 1">
            <a:extLst>
              <a:ext uri="{FF2B5EF4-FFF2-40B4-BE49-F238E27FC236}">
                <a16:creationId xmlns:a16="http://schemas.microsoft.com/office/drawing/2014/main" id="{6981987A-E41E-0976-346C-D9CD6FDB02D5}"/>
              </a:ext>
            </a:extLst>
          </p:cNvPr>
          <p:cNvSpPr txBox="1"/>
          <p:nvPr/>
        </p:nvSpPr>
        <p:spPr>
          <a:xfrm>
            <a:off x="14478001" y="9804905"/>
            <a:ext cx="3835400" cy="461665"/>
          </a:xfrm>
          <a:prstGeom prst="rect">
            <a:avLst/>
          </a:prstGeom>
          <a:noFill/>
        </p:spPr>
        <p:txBody>
          <a:bodyPr wrap="square" rtlCol="0">
            <a:spAutoFit/>
          </a:bodyPr>
          <a:lstStyle/>
          <a:p>
            <a:r>
              <a:rPr lang="en-US" sz="2400" dirty="0"/>
              <a:t>Hoell, Pulwarty et al 2025</a:t>
            </a:r>
          </a:p>
        </p:txBody>
      </p:sp>
      <p:sp>
        <p:nvSpPr>
          <p:cNvPr id="4" name="TextBox 3">
            <a:extLst>
              <a:ext uri="{FF2B5EF4-FFF2-40B4-BE49-F238E27FC236}">
                <a16:creationId xmlns:a16="http://schemas.microsoft.com/office/drawing/2014/main" id="{C539F63A-C659-11C9-50FD-BADF9B2DE77D}"/>
              </a:ext>
            </a:extLst>
          </p:cNvPr>
          <p:cNvSpPr txBox="1"/>
          <p:nvPr/>
        </p:nvSpPr>
        <p:spPr>
          <a:xfrm>
            <a:off x="304800" y="1409704"/>
            <a:ext cx="13487400" cy="646331"/>
          </a:xfrm>
          <a:prstGeom prst="rect">
            <a:avLst/>
          </a:prstGeom>
          <a:solidFill>
            <a:schemeClr val="bg1"/>
          </a:solidFill>
        </p:spPr>
        <p:txBody>
          <a:bodyPr wrap="square" rtlCol="0">
            <a:spAutoFit/>
          </a:bodyPr>
          <a:lstStyle/>
          <a:p>
            <a:r>
              <a:rPr lang="en-US" sz="3600" b="1" dirty="0">
                <a:solidFill>
                  <a:srgbClr val="002060"/>
                </a:solidFill>
              </a:rPr>
              <a:t>Causal map of drivers of food insecurity and crises in East Africa </a:t>
            </a:r>
          </a:p>
        </p:txBody>
      </p:sp>
      <p:sp>
        <p:nvSpPr>
          <p:cNvPr id="6" name="Content Placeholder 2">
            <a:extLst>
              <a:ext uri="{FF2B5EF4-FFF2-40B4-BE49-F238E27FC236}">
                <a16:creationId xmlns:a16="http://schemas.microsoft.com/office/drawing/2014/main" id="{2CC143AA-60C6-9CE7-B8A6-88786D32005E}"/>
              </a:ext>
            </a:extLst>
          </p:cNvPr>
          <p:cNvSpPr txBox="1">
            <a:spLocks/>
          </p:cNvSpPr>
          <p:nvPr/>
        </p:nvSpPr>
        <p:spPr bwMode="auto">
          <a:xfrm>
            <a:off x="4778828" y="3720329"/>
            <a:ext cx="9013373" cy="3004322"/>
          </a:xfrm>
          <a:prstGeom prst="rect">
            <a:avLst/>
          </a:prstGeom>
          <a:solidFill>
            <a:schemeClr val="bg2"/>
          </a:solidFill>
          <a:ln>
            <a:noFill/>
          </a:ln>
        </p:spPr>
        <p:txBody>
          <a:bodyPr vert="horz" wrap="square" lIns="137160" tIns="68580" rIns="137160" bIns="68580" numCol="1" anchor="t"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1200120" lvl="1" indent="-514337" algn="l" defTabSz="1371566">
              <a:buFont typeface="Arial" panose="020B0604020202020204" pitchFamily="34" charset="0"/>
              <a:buChar char="•"/>
              <a:defRPr/>
            </a:pPr>
            <a:r>
              <a:rPr lang="en-US" sz="3600" b="1" dirty="0">
                <a:solidFill>
                  <a:prstClr val="black"/>
                </a:solidFill>
                <a:latin typeface="Calibri"/>
              </a:rPr>
              <a:t>Robust early warning and </a:t>
            </a:r>
          </a:p>
          <a:p>
            <a:pPr lvl="1" algn="l" defTabSz="1371566">
              <a:defRPr/>
            </a:pPr>
            <a:r>
              <a:rPr lang="en-US" sz="3600" b="1" dirty="0">
                <a:solidFill>
                  <a:prstClr val="black"/>
                </a:solidFill>
                <a:latin typeface="Calibri"/>
              </a:rPr>
              <a:t>     decision support services</a:t>
            </a:r>
          </a:p>
          <a:p>
            <a:pPr marL="1200120" lvl="1" indent="-514337" algn="l" defTabSz="1371566">
              <a:buFont typeface="Arial" panose="020B0604020202020204" pitchFamily="34" charset="0"/>
              <a:buChar char="•"/>
              <a:defRPr/>
            </a:pPr>
            <a:r>
              <a:rPr lang="en-US" sz="3600" b="1" dirty="0">
                <a:solidFill>
                  <a:prstClr val="black"/>
                </a:solidFill>
                <a:latin typeface="Calibri"/>
              </a:rPr>
              <a:t>Social safety nets</a:t>
            </a:r>
          </a:p>
          <a:p>
            <a:pPr marL="1200120" lvl="1" indent="-514337" algn="l" defTabSz="1371566">
              <a:buFont typeface="Arial" panose="020B0604020202020204" pitchFamily="34" charset="0"/>
              <a:buChar char="•"/>
              <a:defRPr/>
            </a:pPr>
            <a:r>
              <a:rPr lang="en-US" sz="3600" b="1" dirty="0">
                <a:solidFill>
                  <a:prstClr val="black"/>
                </a:solidFill>
                <a:latin typeface="Calibri"/>
              </a:rPr>
              <a:t>Conflict did not become an major issue</a:t>
            </a:r>
          </a:p>
        </p:txBody>
      </p:sp>
    </p:spTree>
    <p:extLst>
      <p:ext uri="{BB962C8B-B14F-4D97-AF65-F5344CB8AC3E}">
        <p14:creationId xmlns:p14="http://schemas.microsoft.com/office/powerpoint/2010/main" val="4079323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5" name="Google Shape;145;p20" title="noaa-logo-rgb-2022.png"/>
          <p:cNvPicPr preferRelativeResize="0"/>
          <p:nvPr/>
        </p:nvPicPr>
        <p:blipFill rotWithShape="1">
          <a:blip r:embed="rId3">
            <a:alphaModFix/>
          </a:blip>
          <a:srcRect/>
          <a:stretch/>
        </p:blipFill>
        <p:spPr>
          <a:xfrm>
            <a:off x="686738" y="8481810"/>
            <a:ext cx="985196" cy="985196"/>
          </a:xfrm>
          <a:prstGeom prst="rect">
            <a:avLst/>
          </a:prstGeom>
          <a:noFill/>
          <a:ln>
            <a:noFill/>
          </a:ln>
        </p:spPr>
      </p:pic>
      <p:sp>
        <p:nvSpPr>
          <p:cNvPr id="148" name="Google Shape;148;p20"/>
          <p:cNvSpPr txBox="1"/>
          <p:nvPr/>
        </p:nvSpPr>
        <p:spPr>
          <a:xfrm>
            <a:off x="6467181" y="-833479"/>
            <a:ext cx="7721150" cy="923269"/>
          </a:xfrm>
          <a:prstGeom prst="rect">
            <a:avLst/>
          </a:prstGeom>
          <a:noFill/>
          <a:ln>
            <a:noFill/>
          </a:ln>
        </p:spPr>
        <p:txBody>
          <a:bodyPr spcFirstLastPara="1" wrap="square" lIns="182850" tIns="182850" rIns="182850" bIns="182850" anchor="b" anchorCtr="0">
            <a:spAutoFit/>
          </a:bodyPr>
          <a:lstStyle/>
          <a:p>
            <a:pPr>
              <a:buClr>
                <a:srgbClr val="000000"/>
              </a:buClr>
              <a:buSzPts val="3200"/>
            </a:pPr>
            <a:r>
              <a:rPr lang="en" sz="3600" b="1" i="1" dirty="0">
                <a:solidFill>
                  <a:srgbClr val="0071BC"/>
                </a:solidFill>
              </a:rPr>
              <a:t>Drought Early Warning</a:t>
            </a:r>
            <a:endParaRPr sz="3600" b="1" i="1" dirty="0">
              <a:solidFill>
                <a:srgbClr val="0071BC"/>
              </a:solidFill>
            </a:endParaRPr>
          </a:p>
        </p:txBody>
      </p:sp>
      <p:sp>
        <p:nvSpPr>
          <p:cNvPr id="3" name="Google Shape;129;p19">
            <a:extLst>
              <a:ext uri="{FF2B5EF4-FFF2-40B4-BE49-F238E27FC236}">
                <a16:creationId xmlns:a16="http://schemas.microsoft.com/office/drawing/2014/main" id="{56FEA57B-F592-E373-A8F3-97491AB8EBF7}"/>
              </a:ext>
            </a:extLst>
          </p:cNvPr>
          <p:cNvSpPr/>
          <p:nvPr/>
        </p:nvSpPr>
        <p:spPr>
          <a:xfrm>
            <a:off x="1527549" y="2857500"/>
            <a:ext cx="15308722" cy="943424"/>
          </a:xfrm>
          <a:prstGeom prst="rect">
            <a:avLst/>
          </a:prstGeom>
          <a:noFill/>
          <a:ln>
            <a:noFill/>
          </a:ln>
        </p:spPr>
        <p:txBody>
          <a:bodyPr spcFirstLastPara="1" wrap="square" lIns="0" tIns="182850" rIns="0" bIns="182850" anchor="ctr" anchorCtr="0">
            <a:noAutofit/>
          </a:bodyPr>
          <a:lstStyle/>
          <a:p>
            <a:pPr marL="241300">
              <a:lnSpc>
                <a:spcPct val="110000"/>
              </a:lnSpc>
            </a:pPr>
            <a:r>
              <a:rPr lang="en" sz="2400" b="1" u="sng" dirty="0">
                <a:solidFill>
                  <a:srgbClr val="004369"/>
                </a:solidFill>
                <a:latin typeface="Arial" panose="020B0604020202020204" pitchFamily="34" charset="0"/>
                <a:ea typeface="Public Sans"/>
                <a:cs typeface="Arial" panose="020B0604020202020204" pitchFamily="34" charset="0"/>
                <a:sym typeface="Public Sans"/>
              </a:rPr>
              <a:t>Southern California Wildfires in January 2025</a:t>
            </a:r>
            <a:endParaRPr sz="2400" b="1" u="sng" dirty="0">
              <a:solidFill>
                <a:srgbClr val="004369"/>
              </a:solidFill>
              <a:latin typeface="Arial" panose="020B0604020202020204" pitchFamily="34" charset="0"/>
              <a:ea typeface="Public Sans"/>
              <a:cs typeface="Arial" panose="020B0604020202020204" pitchFamily="34" charset="0"/>
              <a:sym typeface="Public Sans"/>
            </a:endParaRPr>
          </a:p>
        </p:txBody>
      </p:sp>
      <p:sp>
        <p:nvSpPr>
          <p:cNvPr id="4" name="Rectangle 3">
            <a:extLst>
              <a:ext uri="{FF2B5EF4-FFF2-40B4-BE49-F238E27FC236}">
                <a16:creationId xmlns:a16="http://schemas.microsoft.com/office/drawing/2014/main" id="{A8CAA728-F6AF-C4A1-F8F2-653397AD392C}"/>
              </a:ext>
            </a:extLst>
          </p:cNvPr>
          <p:cNvSpPr/>
          <p:nvPr/>
        </p:nvSpPr>
        <p:spPr>
          <a:xfrm>
            <a:off x="1855100" y="3800926"/>
            <a:ext cx="2995464" cy="5486400"/>
          </a:xfrm>
          <a:prstGeom prst="rect">
            <a:avLst/>
          </a:prstGeom>
          <a:noFill/>
          <a:ln>
            <a:solidFill>
              <a:srgbClr val="FEB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 name="Rectangle 4">
            <a:extLst>
              <a:ext uri="{FF2B5EF4-FFF2-40B4-BE49-F238E27FC236}">
                <a16:creationId xmlns:a16="http://schemas.microsoft.com/office/drawing/2014/main" id="{145B4DBB-D0D9-4CBD-A2EA-CE0D6074E263}"/>
              </a:ext>
            </a:extLst>
          </p:cNvPr>
          <p:cNvSpPr/>
          <p:nvPr/>
        </p:nvSpPr>
        <p:spPr>
          <a:xfrm>
            <a:off x="5033730" y="3800926"/>
            <a:ext cx="2995464" cy="5486400"/>
          </a:xfrm>
          <a:prstGeom prst="rect">
            <a:avLst/>
          </a:prstGeom>
          <a:noFill/>
          <a:ln>
            <a:solidFill>
              <a:srgbClr val="F160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6" name="Rectangle 5">
            <a:extLst>
              <a:ext uri="{FF2B5EF4-FFF2-40B4-BE49-F238E27FC236}">
                <a16:creationId xmlns:a16="http://schemas.microsoft.com/office/drawing/2014/main" id="{F7CCCAD6-B437-1DA5-9B4A-59C375E7FA87}"/>
              </a:ext>
            </a:extLst>
          </p:cNvPr>
          <p:cNvSpPr/>
          <p:nvPr/>
        </p:nvSpPr>
        <p:spPr>
          <a:xfrm>
            <a:off x="8212360" y="3800926"/>
            <a:ext cx="2995464" cy="5486400"/>
          </a:xfrm>
          <a:prstGeom prst="rect">
            <a:avLst/>
          </a:prstGeom>
          <a:noFill/>
          <a:ln>
            <a:solidFill>
              <a:srgbClr val="B737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7" name="Rectangle 6">
            <a:extLst>
              <a:ext uri="{FF2B5EF4-FFF2-40B4-BE49-F238E27FC236}">
                <a16:creationId xmlns:a16="http://schemas.microsoft.com/office/drawing/2014/main" id="{3DAE3CBC-A308-011F-02F2-598787B1712B}"/>
              </a:ext>
            </a:extLst>
          </p:cNvPr>
          <p:cNvSpPr/>
          <p:nvPr/>
        </p:nvSpPr>
        <p:spPr>
          <a:xfrm>
            <a:off x="11390990" y="3800926"/>
            <a:ext cx="2995464" cy="5486400"/>
          </a:xfrm>
          <a:prstGeom prst="rect">
            <a:avLst/>
          </a:prstGeom>
          <a:noFill/>
          <a:ln>
            <a:solidFill>
              <a:srgbClr val="721F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8" name="Rectangle 7">
            <a:extLst>
              <a:ext uri="{FF2B5EF4-FFF2-40B4-BE49-F238E27FC236}">
                <a16:creationId xmlns:a16="http://schemas.microsoft.com/office/drawing/2014/main" id="{33FFEDCF-CE26-BE62-480A-574B8A07297D}"/>
              </a:ext>
            </a:extLst>
          </p:cNvPr>
          <p:cNvSpPr/>
          <p:nvPr/>
        </p:nvSpPr>
        <p:spPr>
          <a:xfrm>
            <a:off x="14569620" y="3800926"/>
            <a:ext cx="2995464" cy="5486400"/>
          </a:xfrm>
          <a:prstGeom prst="rect">
            <a:avLst/>
          </a:prstGeom>
          <a:noFill/>
          <a:ln>
            <a:solidFill>
              <a:srgbClr val="2C11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Rectangle 8">
            <a:extLst>
              <a:ext uri="{FF2B5EF4-FFF2-40B4-BE49-F238E27FC236}">
                <a16:creationId xmlns:a16="http://schemas.microsoft.com/office/drawing/2014/main" id="{699FFE90-E1D1-CF81-E459-C40C60D2AC6A}"/>
              </a:ext>
            </a:extLst>
          </p:cNvPr>
          <p:cNvSpPr/>
          <p:nvPr/>
        </p:nvSpPr>
        <p:spPr>
          <a:xfrm>
            <a:off x="1855100" y="3800926"/>
            <a:ext cx="2995464" cy="464504"/>
          </a:xfrm>
          <a:prstGeom prst="rect">
            <a:avLst/>
          </a:prstGeom>
          <a:solidFill>
            <a:srgbClr val="FEB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Decision Support</a:t>
            </a:r>
          </a:p>
        </p:txBody>
      </p:sp>
      <p:sp>
        <p:nvSpPr>
          <p:cNvPr id="10" name="Rectangle 9">
            <a:extLst>
              <a:ext uri="{FF2B5EF4-FFF2-40B4-BE49-F238E27FC236}">
                <a16:creationId xmlns:a16="http://schemas.microsoft.com/office/drawing/2014/main" id="{67716D50-FDEB-1542-D4E8-C9F19A1D75A9}"/>
              </a:ext>
            </a:extLst>
          </p:cNvPr>
          <p:cNvSpPr/>
          <p:nvPr/>
        </p:nvSpPr>
        <p:spPr>
          <a:xfrm>
            <a:off x="5033730" y="3800926"/>
            <a:ext cx="2995464" cy="464504"/>
          </a:xfrm>
          <a:prstGeom prst="rect">
            <a:avLst/>
          </a:prstGeom>
          <a:solidFill>
            <a:srgbClr val="F160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Monitoring</a:t>
            </a:r>
          </a:p>
        </p:txBody>
      </p:sp>
      <p:sp>
        <p:nvSpPr>
          <p:cNvPr id="11" name="Rectangle 10">
            <a:extLst>
              <a:ext uri="{FF2B5EF4-FFF2-40B4-BE49-F238E27FC236}">
                <a16:creationId xmlns:a16="http://schemas.microsoft.com/office/drawing/2014/main" id="{AABA4E15-A569-1072-34D3-880E128932FB}"/>
              </a:ext>
            </a:extLst>
          </p:cNvPr>
          <p:cNvSpPr/>
          <p:nvPr/>
        </p:nvSpPr>
        <p:spPr>
          <a:xfrm>
            <a:off x="8212360" y="3800926"/>
            <a:ext cx="2995464" cy="464504"/>
          </a:xfrm>
          <a:prstGeom prst="rect">
            <a:avLst/>
          </a:prstGeom>
          <a:solidFill>
            <a:srgbClr val="B737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Breaking Points</a:t>
            </a:r>
          </a:p>
        </p:txBody>
      </p:sp>
      <p:sp>
        <p:nvSpPr>
          <p:cNvPr id="12" name="Rectangle 11">
            <a:extLst>
              <a:ext uri="{FF2B5EF4-FFF2-40B4-BE49-F238E27FC236}">
                <a16:creationId xmlns:a16="http://schemas.microsoft.com/office/drawing/2014/main" id="{A0D3C7F7-F6A6-4E72-5188-E0FFD8C49A1F}"/>
              </a:ext>
            </a:extLst>
          </p:cNvPr>
          <p:cNvSpPr/>
          <p:nvPr/>
        </p:nvSpPr>
        <p:spPr>
          <a:xfrm>
            <a:off x="11390990" y="3800926"/>
            <a:ext cx="2995464" cy="464504"/>
          </a:xfrm>
          <a:prstGeom prst="rect">
            <a:avLst/>
          </a:prstGeom>
          <a:solidFill>
            <a:srgbClr val="721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Extreme Impacts</a:t>
            </a:r>
          </a:p>
        </p:txBody>
      </p:sp>
      <p:sp>
        <p:nvSpPr>
          <p:cNvPr id="13" name="Rectangle 12">
            <a:extLst>
              <a:ext uri="{FF2B5EF4-FFF2-40B4-BE49-F238E27FC236}">
                <a16:creationId xmlns:a16="http://schemas.microsoft.com/office/drawing/2014/main" id="{4FC45946-437C-1D32-ACC2-DA700CAF3CAE}"/>
              </a:ext>
            </a:extLst>
          </p:cNvPr>
          <p:cNvSpPr/>
          <p:nvPr/>
        </p:nvSpPr>
        <p:spPr>
          <a:xfrm>
            <a:off x="14569620" y="3800926"/>
            <a:ext cx="2995464" cy="464504"/>
          </a:xfrm>
          <a:prstGeom prst="rect">
            <a:avLst/>
          </a:prstGeom>
          <a:solidFill>
            <a:srgbClr val="2C11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Decision Pathways</a:t>
            </a:r>
          </a:p>
        </p:txBody>
      </p:sp>
      <p:sp>
        <p:nvSpPr>
          <p:cNvPr id="14" name="TextBox 13">
            <a:extLst>
              <a:ext uri="{FF2B5EF4-FFF2-40B4-BE49-F238E27FC236}">
                <a16:creationId xmlns:a16="http://schemas.microsoft.com/office/drawing/2014/main" id="{B9CED41D-F51F-460F-439B-CEEBF52FC2A4}"/>
              </a:ext>
            </a:extLst>
          </p:cNvPr>
          <p:cNvSpPr txBox="1"/>
          <p:nvPr/>
        </p:nvSpPr>
        <p:spPr>
          <a:xfrm>
            <a:off x="8212359" y="4265430"/>
            <a:ext cx="2995462" cy="4708981"/>
          </a:xfrm>
          <a:prstGeom prst="rect">
            <a:avLst/>
          </a:prstGeom>
          <a:noFill/>
        </p:spPr>
        <p:txBody>
          <a:bodyPr wrap="square" rtlCol="0">
            <a:spAutoFit/>
          </a:bodyPr>
          <a:lstStyle/>
          <a:p>
            <a:endParaRPr lang="en-US" sz="2000" dirty="0">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n-US" sz="2000" dirty="0">
                <a:solidFill>
                  <a:srgbClr val="0071BC"/>
                </a:solidFill>
                <a:latin typeface="Arial" panose="020B0604020202020204" pitchFamily="34" charset="0"/>
                <a:cs typeface="Arial" panose="020B0604020202020204" pitchFamily="34" charset="0"/>
              </a:rPr>
              <a:t>Excess dead fuels.</a:t>
            </a:r>
          </a:p>
          <a:p>
            <a:pPr marL="228600" indent="-228600">
              <a:buFont typeface="Arial" panose="020B0604020202020204" pitchFamily="34" charset="0"/>
              <a:buChar char="•"/>
            </a:pPr>
            <a:endParaRPr lang="en-US" sz="2000" dirty="0">
              <a:solidFill>
                <a:srgbClr val="0071BC"/>
              </a:solidFill>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n-US" sz="2000" dirty="0">
                <a:solidFill>
                  <a:srgbClr val="0071BC"/>
                </a:solidFill>
                <a:latin typeface="Arial" panose="020B0604020202020204" pitchFamily="34" charset="0"/>
                <a:cs typeface="Arial" panose="020B0604020202020204" pitchFamily="34" charset="0"/>
              </a:rPr>
              <a:t>Reduced capacity to fight fires due to budget constraints.</a:t>
            </a:r>
          </a:p>
          <a:p>
            <a:pPr marL="228600" indent="-228600">
              <a:buFont typeface="Arial" panose="020B0604020202020204" pitchFamily="34" charset="0"/>
              <a:buChar char="•"/>
            </a:pPr>
            <a:endParaRPr lang="en-US" sz="2000" dirty="0">
              <a:solidFill>
                <a:srgbClr val="0071BC"/>
              </a:solidFill>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n-US" sz="2000" dirty="0">
                <a:solidFill>
                  <a:srgbClr val="0071BC"/>
                </a:solidFill>
                <a:latin typeface="Arial" panose="020B0604020202020204" pitchFamily="34" charset="0"/>
                <a:cs typeface="Arial" panose="020B0604020202020204" pitchFamily="34" charset="0"/>
              </a:rPr>
              <a:t>Electric grid unable to withstand strong winds.</a:t>
            </a:r>
          </a:p>
          <a:p>
            <a:pPr marL="228600" indent="-228600">
              <a:buFont typeface="Arial" panose="020B0604020202020204" pitchFamily="34" charset="0"/>
              <a:buChar char="•"/>
            </a:pPr>
            <a:endParaRPr lang="en-US" sz="2000" dirty="0">
              <a:solidFill>
                <a:srgbClr val="0071BC"/>
              </a:solidFill>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n-US" sz="2000" dirty="0">
                <a:solidFill>
                  <a:srgbClr val="0071BC"/>
                </a:solidFill>
                <a:latin typeface="Arial" panose="020B0604020202020204" pitchFamily="34" charset="0"/>
                <a:cs typeface="Arial" panose="020B0604020202020204" pitchFamily="34" charset="0"/>
              </a:rPr>
              <a:t>Water systems unable to fully respond to fighting fast-moving fires.</a:t>
            </a:r>
          </a:p>
        </p:txBody>
      </p:sp>
      <p:sp>
        <p:nvSpPr>
          <p:cNvPr id="15" name="TextBox 14">
            <a:extLst>
              <a:ext uri="{FF2B5EF4-FFF2-40B4-BE49-F238E27FC236}">
                <a16:creationId xmlns:a16="http://schemas.microsoft.com/office/drawing/2014/main" id="{1F29C0A8-3327-2C7B-8DBE-8DAC0A18C288}"/>
              </a:ext>
            </a:extLst>
          </p:cNvPr>
          <p:cNvSpPr txBox="1"/>
          <p:nvPr/>
        </p:nvSpPr>
        <p:spPr>
          <a:xfrm>
            <a:off x="11390987" y="4265428"/>
            <a:ext cx="2995462" cy="4401205"/>
          </a:xfrm>
          <a:prstGeom prst="rect">
            <a:avLst/>
          </a:prstGeom>
          <a:noFill/>
        </p:spPr>
        <p:txBody>
          <a:bodyPr wrap="square" rtlCol="0">
            <a:spAutoFit/>
          </a:bodyPr>
          <a:lstStyle/>
          <a:p>
            <a:endParaRPr lang="en-US" sz="2000" dirty="0">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n-US" sz="2000" dirty="0">
                <a:solidFill>
                  <a:srgbClr val="0071BC"/>
                </a:solidFill>
                <a:latin typeface="Arial" panose="020B0604020202020204" pitchFamily="34" charset="0"/>
                <a:cs typeface="Arial" panose="020B0604020202020204" pitchFamily="34" charset="0"/>
              </a:rPr>
              <a:t>57,000 acres burned.</a:t>
            </a:r>
          </a:p>
          <a:p>
            <a:pPr marL="228600" indent="-228600">
              <a:buFont typeface="Arial" panose="020B0604020202020204" pitchFamily="34" charset="0"/>
              <a:buChar char="•"/>
            </a:pPr>
            <a:endParaRPr lang="en-US" sz="2000" dirty="0">
              <a:solidFill>
                <a:srgbClr val="0071BC"/>
              </a:solidFill>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n-US" sz="2000" dirty="0">
                <a:solidFill>
                  <a:srgbClr val="0071BC"/>
                </a:solidFill>
                <a:latin typeface="Arial" panose="020B0604020202020204" pitchFamily="34" charset="0"/>
                <a:cs typeface="Arial" panose="020B0604020202020204" pitchFamily="34" charset="0"/>
              </a:rPr>
              <a:t>18,000 structures destroyed.</a:t>
            </a:r>
          </a:p>
          <a:p>
            <a:pPr marL="228600" indent="-228600">
              <a:buFont typeface="Arial" panose="020B0604020202020204" pitchFamily="34" charset="0"/>
              <a:buChar char="•"/>
            </a:pPr>
            <a:endParaRPr lang="en-US" sz="2000" dirty="0">
              <a:solidFill>
                <a:srgbClr val="0071BC"/>
              </a:solidFill>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n-US" sz="2000" dirty="0">
                <a:solidFill>
                  <a:srgbClr val="0071BC"/>
                </a:solidFill>
                <a:latin typeface="Arial" panose="020B0604020202020204" pitchFamily="34" charset="0"/>
                <a:cs typeface="Arial" panose="020B0604020202020204" pitchFamily="34" charset="0"/>
              </a:rPr>
              <a:t>$20B USD in insurance losses.</a:t>
            </a:r>
          </a:p>
          <a:p>
            <a:pPr marL="228600" indent="-228600">
              <a:buFont typeface="Arial" panose="020B0604020202020204" pitchFamily="34" charset="0"/>
              <a:buChar char="•"/>
            </a:pPr>
            <a:endParaRPr lang="en-US" sz="2000" dirty="0">
              <a:solidFill>
                <a:srgbClr val="0071BC"/>
              </a:solidFill>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n-US" sz="2000" dirty="0">
                <a:solidFill>
                  <a:srgbClr val="0071BC"/>
                </a:solidFill>
                <a:latin typeface="Arial" panose="020B0604020202020204" pitchFamily="34" charset="0"/>
                <a:cs typeface="Arial" panose="020B0604020202020204" pitchFamily="34" charset="0"/>
              </a:rPr>
              <a:t>9 billion pounds of toxic ash left behind.</a:t>
            </a:r>
          </a:p>
          <a:p>
            <a:pPr marL="228600" indent="-228600">
              <a:buFont typeface="Arial" panose="020B0604020202020204" pitchFamily="34" charset="0"/>
              <a:buChar char="•"/>
            </a:pPr>
            <a:endParaRPr lang="en-US" sz="2000" dirty="0">
              <a:solidFill>
                <a:srgbClr val="0071BC"/>
              </a:solidFill>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n-US" sz="2000" dirty="0">
                <a:solidFill>
                  <a:srgbClr val="0071BC"/>
                </a:solidFill>
                <a:latin typeface="Arial" panose="020B0604020202020204" pitchFamily="34" charset="0"/>
                <a:cs typeface="Arial" panose="020B0604020202020204" pitchFamily="34" charset="0"/>
              </a:rPr>
              <a:t>Prolonged periods of poor air quality. </a:t>
            </a:r>
          </a:p>
        </p:txBody>
      </p:sp>
      <p:sp>
        <p:nvSpPr>
          <p:cNvPr id="16" name="TextBox 15">
            <a:extLst>
              <a:ext uri="{FF2B5EF4-FFF2-40B4-BE49-F238E27FC236}">
                <a16:creationId xmlns:a16="http://schemas.microsoft.com/office/drawing/2014/main" id="{C13D9C63-52E6-EA39-9A73-12F0C2BE2DD2}"/>
              </a:ext>
            </a:extLst>
          </p:cNvPr>
          <p:cNvSpPr txBox="1"/>
          <p:nvPr/>
        </p:nvSpPr>
        <p:spPr>
          <a:xfrm>
            <a:off x="14569611" y="4265427"/>
            <a:ext cx="2995462" cy="4708981"/>
          </a:xfrm>
          <a:prstGeom prst="rect">
            <a:avLst/>
          </a:prstGeom>
          <a:noFill/>
        </p:spPr>
        <p:txBody>
          <a:bodyPr wrap="square" rtlCol="0">
            <a:spAutoFit/>
          </a:bodyPr>
          <a:lstStyle/>
          <a:p>
            <a:endParaRPr lang="en-US" sz="2000" dirty="0">
              <a:solidFill>
                <a:srgbClr val="0071BC"/>
              </a:solidFill>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n-US" sz="2000" dirty="0">
                <a:solidFill>
                  <a:srgbClr val="0071BC"/>
                </a:solidFill>
                <a:latin typeface="Arial" panose="020B0604020202020204" pitchFamily="34" charset="0"/>
                <a:cs typeface="Arial" panose="020B0604020202020204" pitchFamily="34" charset="0"/>
              </a:rPr>
              <a:t>Conduct timely prescribed burns to remove excess fuels.</a:t>
            </a:r>
          </a:p>
          <a:p>
            <a:pPr marL="228600" indent="-228600">
              <a:buFont typeface="Arial" panose="020B0604020202020204" pitchFamily="34" charset="0"/>
              <a:buChar char="•"/>
            </a:pPr>
            <a:endParaRPr lang="en-US" sz="2000" dirty="0">
              <a:solidFill>
                <a:srgbClr val="0071BC"/>
              </a:solidFill>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n-US" sz="2000" dirty="0">
                <a:solidFill>
                  <a:srgbClr val="0071BC"/>
                </a:solidFill>
                <a:latin typeface="Arial" panose="020B0604020202020204" pitchFamily="34" charset="0"/>
                <a:cs typeface="Arial" panose="020B0604020202020204" pitchFamily="34" charset="0"/>
              </a:rPr>
              <a:t>Unify preparedness and response systems across Southern California.</a:t>
            </a:r>
          </a:p>
          <a:p>
            <a:pPr marL="228600" indent="-228600">
              <a:buFont typeface="Arial" panose="020B0604020202020204" pitchFamily="34" charset="0"/>
              <a:buChar char="•"/>
            </a:pPr>
            <a:endParaRPr lang="en-US" sz="2000" dirty="0">
              <a:solidFill>
                <a:srgbClr val="0071BC"/>
              </a:solidFill>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n-US" sz="2000" dirty="0">
                <a:solidFill>
                  <a:srgbClr val="0071BC"/>
                </a:solidFill>
                <a:latin typeface="Arial" panose="020B0604020202020204" pitchFamily="34" charset="0"/>
                <a:cs typeface="Arial" panose="020B0604020202020204" pitchFamily="34" charset="0"/>
              </a:rPr>
              <a:t>Conduct firefighter staffing and training.</a:t>
            </a:r>
          </a:p>
          <a:p>
            <a:endParaRPr lang="en-US" sz="2000" dirty="0">
              <a:solidFill>
                <a:srgbClr val="0071BC"/>
              </a:solidFill>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n-US" sz="2000" dirty="0">
                <a:solidFill>
                  <a:srgbClr val="0071BC"/>
                </a:solidFill>
                <a:latin typeface="Arial" panose="020B0604020202020204" pitchFamily="34" charset="0"/>
                <a:cs typeface="Arial" panose="020B0604020202020204" pitchFamily="34" charset="0"/>
              </a:rPr>
              <a:t>Update building codes.</a:t>
            </a:r>
          </a:p>
        </p:txBody>
      </p:sp>
      <p:pic>
        <p:nvPicPr>
          <p:cNvPr id="1034" name="Picture 10">
            <a:extLst>
              <a:ext uri="{FF2B5EF4-FFF2-40B4-BE49-F238E27FC236}">
                <a16:creationId xmlns:a16="http://schemas.microsoft.com/office/drawing/2014/main" id="{1EF62BE8-F5A2-C205-0107-67C0E65EF43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83215"/>
          <a:stretch>
            <a:fillRect/>
          </a:stretch>
        </p:blipFill>
        <p:spPr bwMode="auto">
          <a:xfrm>
            <a:off x="16904823" y="3032356"/>
            <a:ext cx="553106"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2090B522-7D52-7460-DB51-22A63D876F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2746" y="4762794"/>
            <a:ext cx="1723732" cy="122529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972AE99-2F80-15B9-B3A6-AA83220002B5}"/>
              </a:ext>
            </a:extLst>
          </p:cNvPr>
          <p:cNvSpPr txBox="1"/>
          <p:nvPr/>
        </p:nvSpPr>
        <p:spPr>
          <a:xfrm>
            <a:off x="1855085" y="4290183"/>
            <a:ext cx="2995462" cy="369332"/>
          </a:xfrm>
          <a:prstGeom prst="rect">
            <a:avLst/>
          </a:prstGeom>
          <a:noFill/>
        </p:spPr>
        <p:txBody>
          <a:bodyPr wrap="square" rtlCol="0">
            <a:spAutoFit/>
          </a:bodyPr>
          <a:lstStyle/>
          <a:p>
            <a:pPr algn="ctr"/>
            <a:r>
              <a:rPr lang="en-US" dirty="0">
                <a:solidFill>
                  <a:srgbClr val="0071BC"/>
                </a:solidFill>
                <a:latin typeface="Arial" panose="020B0604020202020204" pitchFamily="34" charset="0"/>
                <a:cs typeface="Arial" panose="020B0604020202020204" pitchFamily="34" charset="0"/>
              </a:rPr>
              <a:t>La Niña Forecast</a:t>
            </a:r>
          </a:p>
        </p:txBody>
      </p:sp>
      <p:sp>
        <p:nvSpPr>
          <p:cNvPr id="18" name="TextBox 17">
            <a:extLst>
              <a:ext uri="{FF2B5EF4-FFF2-40B4-BE49-F238E27FC236}">
                <a16:creationId xmlns:a16="http://schemas.microsoft.com/office/drawing/2014/main" id="{EF3990F4-5BDA-847D-2095-F11F4799AE89}"/>
              </a:ext>
            </a:extLst>
          </p:cNvPr>
          <p:cNvSpPr txBox="1"/>
          <p:nvPr/>
        </p:nvSpPr>
        <p:spPr>
          <a:xfrm>
            <a:off x="1855087" y="6130046"/>
            <a:ext cx="2995462" cy="1200329"/>
          </a:xfrm>
          <a:prstGeom prst="rect">
            <a:avLst/>
          </a:prstGeom>
          <a:noFill/>
        </p:spPr>
        <p:txBody>
          <a:bodyPr wrap="square" rtlCol="0">
            <a:spAutoFit/>
          </a:bodyPr>
          <a:lstStyle/>
          <a:p>
            <a:pPr algn="ctr"/>
            <a:r>
              <a:rPr lang="en-US">
                <a:solidFill>
                  <a:srgbClr val="0071BC"/>
                </a:solidFill>
                <a:latin typeface="Arial" panose="020B0604020202020204" pitchFamily="34" charset="0"/>
                <a:cs typeface="Arial" panose="020B0604020202020204" pitchFamily="34" charset="0"/>
              </a:rPr>
              <a:t>La Niña </a:t>
            </a:r>
            <a:r>
              <a:rPr lang="en-US" dirty="0">
                <a:solidFill>
                  <a:srgbClr val="0071BC"/>
                </a:solidFill>
                <a:latin typeface="Arial" panose="020B0604020202020204" pitchFamily="34" charset="0"/>
                <a:cs typeface="Arial" panose="020B0604020202020204" pitchFamily="34" charset="0"/>
              </a:rPr>
              <a:t>Related to Late Start of Wet Season and Above-Average Temperatures</a:t>
            </a:r>
          </a:p>
        </p:txBody>
      </p:sp>
      <p:pic>
        <p:nvPicPr>
          <p:cNvPr id="1038" name="Picture 14">
            <a:extLst>
              <a:ext uri="{FF2B5EF4-FFF2-40B4-BE49-F238E27FC236}">
                <a16:creationId xmlns:a16="http://schemas.microsoft.com/office/drawing/2014/main" id="{795EC6F3-3E00-79F9-D4F3-CA2DC2F11B9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841" b="6556"/>
          <a:stretch>
            <a:fillRect/>
          </a:stretch>
        </p:blipFill>
        <p:spPr bwMode="auto">
          <a:xfrm>
            <a:off x="5715427" y="4798494"/>
            <a:ext cx="1632010" cy="136441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4217CDC-A255-5872-7BC4-589AF724B29D}"/>
              </a:ext>
            </a:extLst>
          </p:cNvPr>
          <p:cNvSpPr txBox="1"/>
          <p:nvPr/>
        </p:nvSpPr>
        <p:spPr>
          <a:xfrm>
            <a:off x="5033707" y="4301131"/>
            <a:ext cx="2995462" cy="353943"/>
          </a:xfrm>
          <a:prstGeom prst="rect">
            <a:avLst/>
          </a:prstGeom>
          <a:noFill/>
        </p:spPr>
        <p:txBody>
          <a:bodyPr wrap="square" rtlCol="0">
            <a:spAutoFit/>
          </a:bodyPr>
          <a:lstStyle/>
          <a:p>
            <a:pPr algn="ctr"/>
            <a:r>
              <a:rPr lang="en-US" sz="1700" dirty="0">
                <a:solidFill>
                  <a:srgbClr val="0071BC"/>
                </a:solidFill>
                <a:latin typeface="Arial" panose="020B0604020202020204" pitchFamily="34" charset="0"/>
                <a:cs typeface="Arial" panose="020B0604020202020204" pitchFamily="34" charset="0"/>
              </a:rPr>
              <a:t>High Evaporative Demand</a:t>
            </a:r>
          </a:p>
        </p:txBody>
      </p:sp>
      <p:sp>
        <p:nvSpPr>
          <p:cNvPr id="21" name="TextBox 20">
            <a:extLst>
              <a:ext uri="{FF2B5EF4-FFF2-40B4-BE49-F238E27FC236}">
                <a16:creationId xmlns:a16="http://schemas.microsoft.com/office/drawing/2014/main" id="{3D7B2B66-A77F-D38F-E544-6A5EF145D76B}"/>
              </a:ext>
            </a:extLst>
          </p:cNvPr>
          <p:cNvSpPr txBox="1"/>
          <p:nvPr/>
        </p:nvSpPr>
        <p:spPr>
          <a:xfrm>
            <a:off x="5033703" y="6258337"/>
            <a:ext cx="2995462" cy="923330"/>
          </a:xfrm>
          <a:prstGeom prst="rect">
            <a:avLst/>
          </a:prstGeom>
          <a:noFill/>
        </p:spPr>
        <p:txBody>
          <a:bodyPr wrap="square" rtlCol="0">
            <a:spAutoFit/>
          </a:bodyPr>
          <a:lstStyle/>
          <a:p>
            <a:pPr algn="ctr"/>
            <a:r>
              <a:rPr lang="en-US" dirty="0">
                <a:solidFill>
                  <a:srgbClr val="0071BC"/>
                </a:solidFill>
                <a:latin typeface="Arial" panose="020B0604020202020204" pitchFamily="34" charset="0"/>
                <a:cs typeface="Arial" panose="020B0604020202020204" pitchFamily="34" charset="0"/>
              </a:rPr>
              <a:t>Late Start of 2024-25 Wet Season and Above-Average Temperatures</a:t>
            </a:r>
          </a:p>
        </p:txBody>
      </p:sp>
      <p:pic>
        <p:nvPicPr>
          <p:cNvPr id="23" name="Picture 22">
            <a:extLst>
              <a:ext uri="{FF2B5EF4-FFF2-40B4-BE49-F238E27FC236}">
                <a16:creationId xmlns:a16="http://schemas.microsoft.com/office/drawing/2014/main" id="{B9AD864B-06CC-98F5-9FAB-7B0975D198BE}"/>
              </a:ext>
            </a:extLst>
          </p:cNvPr>
          <p:cNvPicPr>
            <a:picLocks noChangeAspect="1"/>
          </p:cNvPicPr>
          <p:nvPr/>
        </p:nvPicPr>
        <p:blipFill>
          <a:blip r:embed="rId7"/>
          <a:stretch>
            <a:fillRect/>
          </a:stretch>
        </p:blipFill>
        <p:spPr>
          <a:xfrm>
            <a:off x="2277332" y="7457702"/>
            <a:ext cx="2194560" cy="1645920"/>
          </a:xfrm>
          <a:prstGeom prst="rect">
            <a:avLst/>
          </a:prstGeom>
        </p:spPr>
      </p:pic>
      <p:pic>
        <p:nvPicPr>
          <p:cNvPr id="25" name="Picture 24">
            <a:extLst>
              <a:ext uri="{FF2B5EF4-FFF2-40B4-BE49-F238E27FC236}">
                <a16:creationId xmlns:a16="http://schemas.microsoft.com/office/drawing/2014/main" id="{EDD48985-4052-F973-597C-9E1CFAB327C9}"/>
              </a:ext>
            </a:extLst>
          </p:cNvPr>
          <p:cNvPicPr>
            <a:picLocks noChangeAspect="1"/>
          </p:cNvPicPr>
          <p:nvPr/>
        </p:nvPicPr>
        <p:blipFill>
          <a:blip r:embed="rId8"/>
          <a:stretch>
            <a:fillRect/>
          </a:stretch>
        </p:blipFill>
        <p:spPr>
          <a:xfrm>
            <a:off x="5434150" y="7457702"/>
            <a:ext cx="2194560" cy="1645920"/>
          </a:xfrm>
          <a:prstGeom prst="rect">
            <a:avLst/>
          </a:prstGeom>
        </p:spPr>
      </p:pic>
      <p:sp>
        <p:nvSpPr>
          <p:cNvPr id="19" name="Google Shape;102;g369ab36514d_0_66">
            <a:extLst>
              <a:ext uri="{FF2B5EF4-FFF2-40B4-BE49-F238E27FC236}">
                <a16:creationId xmlns:a16="http://schemas.microsoft.com/office/drawing/2014/main" id="{BC272D70-BA58-E323-5C45-D80CC138FB7E}"/>
              </a:ext>
            </a:extLst>
          </p:cNvPr>
          <p:cNvSpPr txBox="1">
            <a:spLocks/>
          </p:cNvSpPr>
          <p:nvPr/>
        </p:nvSpPr>
        <p:spPr>
          <a:xfrm>
            <a:off x="324020" y="678697"/>
            <a:ext cx="17715780" cy="1384950"/>
          </a:xfrm>
          <a:prstGeom prst="rect">
            <a:avLst/>
          </a:prstGeom>
          <a:noFill/>
          <a:ln>
            <a:noFill/>
          </a:ln>
        </p:spPr>
        <p:txBody>
          <a:bodyPr spcFirstLastPara="1" vert="horz" wrap="square" lIns="137138" tIns="137138" rIns="137138" bIns="137138" numCol="1" rtlCol="0" anchor="t" anchorCtr="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buSzPts val="2700"/>
            </a:pPr>
            <a:r>
              <a:rPr lang="en-US" sz="3600" b="1" dirty="0">
                <a:solidFill>
                  <a:srgbClr val="002060"/>
                </a:solidFill>
                <a:latin typeface="Arial" panose="020B0604020202020204" pitchFamily="34" charset="0"/>
                <a:ea typeface="Libre Franklin"/>
                <a:cs typeface="Arial" panose="020B0604020202020204" pitchFamily="34" charset="0"/>
                <a:sym typeface="Libre Franklin"/>
              </a:rPr>
              <a:t>Improving drought early warning: Cumulative risks, compounding events, and </a:t>
            </a:r>
            <a:br>
              <a:rPr lang="en-US" sz="3600" b="1" dirty="0">
                <a:solidFill>
                  <a:srgbClr val="002060"/>
                </a:solidFill>
                <a:latin typeface="Arial" panose="020B0604020202020204" pitchFamily="34" charset="0"/>
                <a:ea typeface="Libre Franklin"/>
                <a:cs typeface="Arial" panose="020B0604020202020204" pitchFamily="34" charset="0"/>
                <a:sym typeface="Libre Franklin"/>
              </a:rPr>
            </a:br>
            <a:r>
              <a:rPr lang="en-US" sz="3600" b="1" dirty="0">
                <a:solidFill>
                  <a:srgbClr val="002060"/>
                </a:solidFill>
                <a:latin typeface="Arial" panose="020B0604020202020204" pitchFamily="34" charset="0"/>
                <a:ea typeface="Libre Franklin"/>
                <a:cs typeface="Arial" panose="020B0604020202020204" pitchFamily="34" charset="0"/>
                <a:sym typeface="Libre Franklin"/>
              </a:rPr>
              <a:t>impacts-based forecasts</a:t>
            </a:r>
          </a:p>
        </p:txBody>
      </p:sp>
      <p:pic>
        <p:nvPicPr>
          <p:cNvPr id="22" name="Picture 21" descr="Scenes from Los Angeles as wildfires rage - January 8, 2025 | Reuters">
            <a:extLst>
              <a:ext uri="{FF2B5EF4-FFF2-40B4-BE49-F238E27FC236}">
                <a16:creationId xmlns:a16="http://schemas.microsoft.com/office/drawing/2014/main" id="{EB67EEEC-78FA-DC85-AE11-C8D311A6492E}"/>
              </a:ext>
            </a:extLst>
          </p:cNvPr>
          <p:cNvPicPr>
            <a:picLocks noChangeAspect="1"/>
          </p:cNvPicPr>
          <p:nvPr/>
        </p:nvPicPr>
        <p:blipFill>
          <a:blip r:embed="rId9"/>
          <a:stretch>
            <a:fillRect/>
          </a:stretch>
        </p:blipFill>
        <p:spPr>
          <a:xfrm>
            <a:off x="9671990" y="1599480"/>
            <a:ext cx="2938683" cy="1951558"/>
          </a:xfrm>
          <a:prstGeom prst="rect">
            <a:avLst/>
          </a:prstGeom>
        </p:spPr>
      </p:pic>
      <p:pic>
        <p:nvPicPr>
          <p:cNvPr id="26" name="Picture 25" descr="Impact of the LA Fires | Frontline">
            <a:extLst>
              <a:ext uri="{FF2B5EF4-FFF2-40B4-BE49-F238E27FC236}">
                <a16:creationId xmlns:a16="http://schemas.microsoft.com/office/drawing/2014/main" id="{2F64CA4A-9EA6-1E52-79FE-43C886863F8D}"/>
              </a:ext>
            </a:extLst>
          </p:cNvPr>
          <p:cNvPicPr>
            <a:picLocks noChangeAspect="1"/>
          </p:cNvPicPr>
          <p:nvPr/>
        </p:nvPicPr>
        <p:blipFill>
          <a:blip r:embed="rId10"/>
          <a:stretch>
            <a:fillRect/>
          </a:stretch>
        </p:blipFill>
        <p:spPr>
          <a:xfrm>
            <a:off x="13364929" y="1523062"/>
            <a:ext cx="2043039" cy="204303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EC0FAA-6AFC-D72F-B199-3E4D2896322B}"/>
              </a:ext>
            </a:extLst>
          </p:cNvPr>
          <p:cNvPicPr>
            <a:picLocks noChangeAspect="1"/>
          </p:cNvPicPr>
          <p:nvPr/>
        </p:nvPicPr>
        <p:blipFill>
          <a:blip r:embed="rId2"/>
          <a:stretch>
            <a:fillRect/>
          </a:stretch>
        </p:blipFill>
        <p:spPr>
          <a:xfrm>
            <a:off x="445924" y="88350"/>
            <a:ext cx="8240876" cy="5083612"/>
          </a:xfrm>
          <a:prstGeom prst="rect">
            <a:avLst/>
          </a:prstGeom>
        </p:spPr>
      </p:pic>
      <p:pic>
        <p:nvPicPr>
          <p:cNvPr id="5" name="Picture 4">
            <a:extLst>
              <a:ext uri="{FF2B5EF4-FFF2-40B4-BE49-F238E27FC236}">
                <a16:creationId xmlns:a16="http://schemas.microsoft.com/office/drawing/2014/main" id="{FDFE3968-7723-802B-86A3-42BD4BC2519A}"/>
              </a:ext>
            </a:extLst>
          </p:cNvPr>
          <p:cNvPicPr>
            <a:picLocks noChangeAspect="1"/>
          </p:cNvPicPr>
          <p:nvPr/>
        </p:nvPicPr>
        <p:blipFill>
          <a:blip r:embed="rId3"/>
          <a:stretch>
            <a:fillRect/>
          </a:stretch>
        </p:blipFill>
        <p:spPr>
          <a:xfrm>
            <a:off x="2133600" y="5231850"/>
            <a:ext cx="8240876" cy="5055150"/>
          </a:xfrm>
          <a:prstGeom prst="rect">
            <a:avLst/>
          </a:prstGeom>
        </p:spPr>
      </p:pic>
      <p:sp>
        <p:nvSpPr>
          <p:cNvPr id="7" name="TextBox 6">
            <a:extLst>
              <a:ext uri="{FF2B5EF4-FFF2-40B4-BE49-F238E27FC236}">
                <a16:creationId xmlns:a16="http://schemas.microsoft.com/office/drawing/2014/main" id="{89CD69B3-2EC9-8964-EC0D-23676F814A17}"/>
              </a:ext>
            </a:extLst>
          </p:cNvPr>
          <p:cNvSpPr txBox="1"/>
          <p:nvPr/>
        </p:nvSpPr>
        <p:spPr>
          <a:xfrm>
            <a:off x="8926676" y="97988"/>
            <a:ext cx="8915400" cy="45256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2239" tIns="62239" rIns="62239" bIns="62239" numCol="1" spcCol="38100" rtlCol="0" anchor="t">
            <a:spAutoFit/>
          </a:bodyPr>
          <a:lstStyle/>
          <a:p>
            <a:pPr marL="514350" indent="-514350" defTabSz="1419818" hangingPunct="0">
              <a:buAutoNum type="arabicPeriod"/>
            </a:pPr>
            <a:r>
              <a:rPr lang="en-US" sz="2859" b="1" dirty="0">
                <a:solidFill>
                  <a:srgbClr val="294A64"/>
                </a:solidFill>
                <a:latin typeface="Poppins" panose="00000500000000000000" pitchFamily="2" charset="-18"/>
                <a:ea typeface="Roboto Regular"/>
                <a:cs typeface="Poppins" panose="00000500000000000000" pitchFamily="2" charset="-18"/>
                <a:sym typeface="Roboto Regular"/>
              </a:rPr>
              <a:t>Assess the Forensics of Drought multiple events. Across temporal and spatial scales, identify </a:t>
            </a:r>
          </a:p>
          <a:p>
            <a:pPr marL="514350" indent="-514350" defTabSz="1419818" hangingPunct="0">
              <a:buAutoNum type="arabicPeriod"/>
            </a:pPr>
            <a:endParaRPr lang="en-US" sz="2859" b="1" dirty="0">
              <a:solidFill>
                <a:srgbClr val="294A64"/>
              </a:solidFill>
              <a:latin typeface="Poppins" panose="00000500000000000000" pitchFamily="2" charset="-18"/>
              <a:ea typeface="Roboto Regular"/>
              <a:cs typeface="Poppins" panose="00000500000000000000" pitchFamily="2" charset="-18"/>
              <a:sym typeface="Roboto Regular"/>
            </a:endParaRPr>
          </a:p>
          <a:p>
            <a:pPr marL="514350" indent="-514350" defTabSz="1419818" hangingPunct="0">
              <a:buAutoNum type="alphaLcParenBoth"/>
            </a:pPr>
            <a:r>
              <a:rPr lang="en-US" sz="2859" dirty="0">
                <a:solidFill>
                  <a:srgbClr val="294A64"/>
                </a:solidFill>
                <a:latin typeface="Poppins" panose="00000500000000000000" pitchFamily="2" charset="-18"/>
                <a:ea typeface="Roboto Regular"/>
                <a:cs typeface="Poppins" panose="00000500000000000000" pitchFamily="2" charset="-18"/>
                <a:sym typeface="Roboto Regular"/>
              </a:rPr>
              <a:t>the cumulative drivers and interactions that  </a:t>
            </a:r>
          </a:p>
          <a:p>
            <a:pPr defTabSz="1419818" hangingPunct="0"/>
            <a:r>
              <a:rPr lang="en-US" sz="2859" dirty="0">
                <a:solidFill>
                  <a:srgbClr val="294A64"/>
                </a:solidFill>
                <a:latin typeface="Poppins" panose="00000500000000000000" pitchFamily="2" charset="-18"/>
                <a:ea typeface="Roboto Regular"/>
                <a:cs typeface="Poppins" panose="00000500000000000000" pitchFamily="2" charset="-18"/>
                <a:sym typeface="Roboto Regular"/>
              </a:rPr>
              <a:t>      lead to significant events and  </a:t>
            </a:r>
          </a:p>
          <a:p>
            <a:pPr marL="514350" indent="-514350" defTabSz="1419818" hangingPunct="0">
              <a:buAutoNum type="alphaLcParenBoth"/>
            </a:pPr>
            <a:endParaRPr lang="en-US" sz="2859" b="1" dirty="0">
              <a:solidFill>
                <a:srgbClr val="294A64"/>
              </a:solidFill>
              <a:latin typeface="Poppins" panose="00000500000000000000" pitchFamily="2" charset="-18"/>
              <a:ea typeface="Roboto Regular"/>
              <a:cs typeface="Poppins" panose="00000500000000000000" pitchFamily="2" charset="-18"/>
              <a:sym typeface="Roboto Regular"/>
            </a:endParaRPr>
          </a:p>
          <a:p>
            <a:pPr marL="514350" indent="-514350" defTabSz="1419818" hangingPunct="0">
              <a:buAutoNum type="alphaLcParenBoth"/>
            </a:pPr>
            <a:r>
              <a:rPr lang="en-US" sz="2859" dirty="0">
                <a:solidFill>
                  <a:srgbClr val="294A64"/>
                </a:solidFill>
                <a:latin typeface="Poppins" panose="00000500000000000000" pitchFamily="2" charset="-18"/>
                <a:ea typeface="Roboto Regular"/>
                <a:cs typeface="Poppins" panose="00000500000000000000" pitchFamily="2" charset="-18"/>
                <a:sym typeface="Roboto Regular"/>
              </a:rPr>
              <a:t>entry points, partnerships and resources for  </a:t>
            </a:r>
          </a:p>
          <a:p>
            <a:pPr defTabSz="1419818" hangingPunct="0"/>
            <a:r>
              <a:rPr lang="en-US" sz="2859" dirty="0">
                <a:solidFill>
                  <a:srgbClr val="294A64"/>
                </a:solidFill>
                <a:latin typeface="Poppins" panose="00000500000000000000" pitchFamily="2" charset="-18"/>
                <a:ea typeface="Roboto Regular"/>
                <a:cs typeface="Poppins" panose="00000500000000000000" pitchFamily="2" charset="-18"/>
                <a:sym typeface="Roboto Regular"/>
              </a:rPr>
              <a:t>      prospective and proactive risk reduction   </a:t>
            </a:r>
          </a:p>
          <a:p>
            <a:pPr defTabSz="1419818" hangingPunct="0"/>
            <a:r>
              <a:rPr lang="en-US" sz="2859" dirty="0">
                <a:solidFill>
                  <a:srgbClr val="294A64"/>
                </a:solidFill>
                <a:latin typeface="Poppins" panose="00000500000000000000" pitchFamily="2" charset="-18"/>
                <a:ea typeface="Roboto Regular"/>
                <a:cs typeface="Poppins" panose="00000500000000000000" pitchFamily="2" charset="-18"/>
                <a:sym typeface="Roboto Regular"/>
              </a:rPr>
              <a:t>      ahead of future events </a:t>
            </a:r>
          </a:p>
        </p:txBody>
      </p:sp>
      <p:sp>
        <p:nvSpPr>
          <p:cNvPr id="2" name="Slide Number Placeholder 1">
            <a:extLst>
              <a:ext uri="{FF2B5EF4-FFF2-40B4-BE49-F238E27FC236}">
                <a16:creationId xmlns:a16="http://schemas.microsoft.com/office/drawing/2014/main" id="{FC8A8EFE-0F3D-6E5E-5609-67F8DD51FE5C}"/>
              </a:ext>
            </a:extLst>
          </p:cNvPr>
          <p:cNvSpPr>
            <a:spLocks noGrp="1"/>
          </p:cNvSpPr>
          <p:nvPr>
            <p:ph type="sldNum" sz="quarter" idx="12"/>
          </p:nvPr>
        </p:nvSpPr>
        <p:spPr/>
        <p:txBody>
          <a:bodyPr/>
          <a:lstStyle/>
          <a:p>
            <a:fld id="{B6F15528-21DE-4FAA-801E-634DDDAF4B2B}" type="slidenum">
              <a:rPr lang="en-US" smtClean="0"/>
              <a:pPr/>
              <a:t>14</a:t>
            </a:fld>
            <a:endParaRPr lang="en-US"/>
          </a:p>
        </p:txBody>
      </p:sp>
      <p:sp>
        <p:nvSpPr>
          <p:cNvPr id="3" name="Footer Placeholder 2">
            <a:extLst>
              <a:ext uri="{FF2B5EF4-FFF2-40B4-BE49-F238E27FC236}">
                <a16:creationId xmlns:a16="http://schemas.microsoft.com/office/drawing/2014/main" id="{E88B1C3C-1679-A78A-7951-FAC203F11E33}"/>
              </a:ext>
            </a:extLst>
          </p:cNvPr>
          <p:cNvSpPr>
            <a:spLocks noGrp="1"/>
          </p:cNvSpPr>
          <p:nvPr>
            <p:ph type="ftr" sz="quarter" idx="11"/>
          </p:nvPr>
        </p:nvSpPr>
        <p:spPr/>
        <p:txBody>
          <a:bodyPr/>
          <a:lstStyle/>
          <a:p>
            <a:endParaRPr lang="en-US"/>
          </a:p>
        </p:txBody>
      </p:sp>
      <p:pic>
        <p:nvPicPr>
          <p:cNvPr id="8" name="Picture 7">
            <a:extLst>
              <a:ext uri="{FF2B5EF4-FFF2-40B4-BE49-F238E27FC236}">
                <a16:creationId xmlns:a16="http://schemas.microsoft.com/office/drawing/2014/main" id="{B55A5509-FB46-6373-6DCD-5E83F56D38F7}"/>
              </a:ext>
            </a:extLst>
          </p:cNvPr>
          <p:cNvPicPr>
            <a:picLocks noChangeAspect="1"/>
          </p:cNvPicPr>
          <p:nvPr/>
        </p:nvPicPr>
        <p:blipFill>
          <a:blip r:embed="rId4"/>
          <a:stretch>
            <a:fillRect/>
          </a:stretch>
        </p:blipFill>
        <p:spPr>
          <a:xfrm>
            <a:off x="12149117" y="4717850"/>
            <a:ext cx="4005283" cy="5471162"/>
          </a:xfrm>
          <a:prstGeom prst="rect">
            <a:avLst/>
          </a:prstGeom>
        </p:spPr>
      </p:pic>
    </p:spTree>
    <p:extLst>
      <p:ext uri="{BB962C8B-B14F-4D97-AF65-F5344CB8AC3E}">
        <p14:creationId xmlns:p14="http://schemas.microsoft.com/office/powerpoint/2010/main" val="1306460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B0DEC-345E-AE1F-17AD-0153D9656D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222A1B-FC59-617A-7105-361D0373A22C}"/>
              </a:ext>
            </a:extLst>
          </p:cNvPr>
          <p:cNvSpPr>
            <a:spLocks noGrp="1"/>
          </p:cNvSpPr>
          <p:nvPr>
            <p:ph type="title"/>
          </p:nvPr>
        </p:nvSpPr>
        <p:spPr>
          <a:xfrm>
            <a:off x="711200" y="583721"/>
            <a:ext cx="16546010" cy="1582739"/>
          </a:xfrm>
        </p:spPr>
        <p:txBody>
          <a:bodyPr>
            <a:noAutofit/>
          </a:bodyPr>
          <a:lstStyle/>
          <a:p>
            <a:pPr algn="ctr"/>
            <a:r>
              <a:rPr lang="en-US" sz="3821" b="1" dirty="0">
                <a:solidFill>
                  <a:srgbClr val="002060"/>
                </a:solidFill>
                <a:latin typeface="Arial" panose="020B0604020202020204" pitchFamily="34" charset="0"/>
                <a:cs typeface="Arial" panose="020B0604020202020204" pitchFamily="34" charset="0"/>
              </a:rPr>
              <a:t>2. Understanding and measurement of the economic co-benefits across proactive and prospective drought risk management and financing-  (Sendai, Kunming-Montreal, EWS4ALL, SDGs)</a:t>
            </a:r>
            <a:br>
              <a:rPr lang="en-US" sz="3821" b="1" dirty="0">
                <a:solidFill>
                  <a:srgbClr val="002060"/>
                </a:solidFill>
                <a:latin typeface="Arial" panose="020B0604020202020204" pitchFamily="34" charset="0"/>
                <a:cs typeface="Arial" panose="020B0604020202020204" pitchFamily="34" charset="0"/>
              </a:rPr>
            </a:br>
            <a:br>
              <a:rPr lang="en-US" sz="2867" dirty="0">
                <a:solidFill>
                  <a:srgbClr val="002060"/>
                </a:solidFill>
                <a:latin typeface="Arial" panose="020B0604020202020204" pitchFamily="34" charset="0"/>
                <a:cs typeface="Arial" panose="020B0604020202020204" pitchFamily="34" charset="0"/>
              </a:rPr>
            </a:br>
            <a:r>
              <a:rPr lang="en-US" sz="2867" dirty="0">
                <a:solidFill>
                  <a:srgbClr val="002060"/>
                </a:solidFill>
                <a:latin typeface="Arial" panose="020B0604020202020204" pitchFamily="34" charset="0"/>
                <a:cs typeface="Arial" panose="020B0604020202020204" pitchFamily="34" charset="0"/>
              </a:rPr>
              <a:t>Draws on multiple disciplines to support a comprehensive agile approach</a:t>
            </a:r>
          </a:p>
        </p:txBody>
      </p:sp>
      <p:sp>
        <p:nvSpPr>
          <p:cNvPr id="9" name="Slide Number Placeholder 8">
            <a:extLst>
              <a:ext uri="{FF2B5EF4-FFF2-40B4-BE49-F238E27FC236}">
                <a16:creationId xmlns:a16="http://schemas.microsoft.com/office/drawing/2014/main" id="{712AF29F-9F4B-61CF-A523-E3870E97BD31}"/>
              </a:ext>
            </a:extLst>
          </p:cNvPr>
          <p:cNvSpPr>
            <a:spLocks noGrp="1"/>
          </p:cNvSpPr>
          <p:nvPr>
            <p:ph type="sldNum" sz="quarter" idx="12"/>
          </p:nvPr>
        </p:nvSpPr>
        <p:spPr>
          <a:xfrm>
            <a:off x="11297681" y="10257062"/>
            <a:ext cx="357014" cy="377091"/>
          </a:xfrm>
        </p:spPr>
        <p:txBody>
          <a:bodyPr/>
          <a:lstStyle/>
          <a:p>
            <a:fld id="{3A98EE3D-8CD1-4C3F-BD1C-C98C9596463C}" type="slidenum">
              <a:rPr lang="en-US" smtClean="0"/>
              <a:t>15</a:t>
            </a:fld>
            <a:endParaRPr lang="en-US" dirty="0"/>
          </a:p>
        </p:txBody>
      </p:sp>
      <p:sp>
        <p:nvSpPr>
          <p:cNvPr id="6" name="TextBox 5">
            <a:extLst>
              <a:ext uri="{FF2B5EF4-FFF2-40B4-BE49-F238E27FC236}">
                <a16:creationId xmlns:a16="http://schemas.microsoft.com/office/drawing/2014/main" id="{34852D1A-38D7-628C-6A0A-1C64C5FAF8D3}"/>
              </a:ext>
            </a:extLst>
          </p:cNvPr>
          <p:cNvSpPr txBox="1"/>
          <p:nvPr/>
        </p:nvSpPr>
        <p:spPr>
          <a:xfrm>
            <a:off x="3398085" y="8437281"/>
            <a:ext cx="2744481" cy="1200329"/>
          </a:xfrm>
          <a:prstGeom prst="rect">
            <a:avLst/>
          </a:prstGeom>
          <a:noFill/>
        </p:spPr>
        <p:txBody>
          <a:bodyPr wrap="square" rtlCol="0">
            <a:spAutoFit/>
          </a:bodyPr>
          <a:lstStyle/>
          <a:p>
            <a:r>
              <a:rPr lang="en-US" sz="2400" dirty="0">
                <a:solidFill>
                  <a:srgbClr val="002060"/>
                </a:solidFill>
              </a:rPr>
              <a:t>Investing in assets for mitigation and preparation</a:t>
            </a:r>
          </a:p>
        </p:txBody>
      </p:sp>
      <p:sp>
        <p:nvSpPr>
          <p:cNvPr id="17" name="TextBox 16">
            <a:extLst>
              <a:ext uri="{FF2B5EF4-FFF2-40B4-BE49-F238E27FC236}">
                <a16:creationId xmlns:a16="http://schemas.microsoft.com/office/drawing/2014/main" id="{AF7837C0-F0C5-A7C6-0580-577016F0A49E}"/>
              </a:ext>
            </a:extLst>
          </p:cNvPr>
          <p:cNvSpPr txBox="1"/>
          <p:nvPr/>
        </p:nvSpPr>
        <p:spPr>
          <a:xfrm>
            <a:off x="10598883" y="8430573"/>
            <a:ext cx="3133284" cy="1569660"/>
          </a:xfrm>
          <a:prstGeom prst="rect">
            <a:avLst/>
          </a:prstGeom>
          <a:noFill/>
        </p:spPr>
        <p:txBody>
          <a:bodyPr wrap="square" rtlCol="0">
            <a:spAutoFit/>
          </a:bodyPr>
          <a:lstStyle/>
          <a:p>
            <a:r>
              <a:rPr lang="en-US" sz="2400" dirty="0"/>
              <a:t>Ensuring resources are available for response,  recovery and for advancing resilience</a:t>
            </a:r>
          </a:p>
        </p:txBody>
      </p:sp>
      <p:grpSp>
        <p:nvGrpSpPr>
          <p:cNvPr id="11" name="Group 10">
            <a:extLst>
              <a:ext uri="{FF2B5EF4-FFF2-40B4-BE49-F238E27FC236}">
                <a16:creationId xmlns:a16="http://schemas.microsoft.com/office/drawing/2014/main" id="{8A979E6E-1157-9349-2290-9C22EBF77240}"/>
              </a:ext>
            </a:extLst>
          </p:cNvPr>
          <p:cNvGrpSpPr/>
          <p:nvPr/>
        </p:nvGrpSpPr>
        <p:grpSpPr>
          <a:xfrm>
            <a:off x="4299665" y="3361759"/>
            <a:ext cx="8951603" cy="2952917"/>
            <a:chOff x="2038810" y="1747118"/>
            <a:chExt cx="7651846" cy="2662753"/>
          </a:xfrm>
        </p:grpSpPr>
        <p:sp>
          <p:nvSpPr>
            <p:cNvPr id="3" name="Arrow: Left-Right 2">
              <a:extLst>
                <a:ext uri="{FF2B5EF4-FFF2-40B4-BE49-F238E27FC236}">
                  <a16:creationId xmlns:a16="http://schemas.microsoft.com/office/drawing/2014/main" id="{B5AF782F-6A13-F8EC-6DB1-793C18B72C99}"/>
                </a:ext>
              </a:extLst>
            </p:cNvPr>
            <p:cNvSpPr/>
            <p:nvPr/>
          </p:nvSpPr>
          <p:spPr>
            <a:xfrm>
              <a:off x="2111869" y="4205557"/>
              <a:ext cx="7578787" cy="204314"/>
            </a:xfrm>
            <a:prstGeom prst="leftRightArrow">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7"/>
            </a:p>
          </p:txBody>
        </p:sp>
        <p:sp>
          <p:nvSpPr>
            <p:cNvPr id="8" name="Rectangle: Rounded Corners 7">
              <a:extLst>
                <a:ext uri="{FF2B5EF4-FFF2-40B4-BE49-F238E27FC236}">
                  <a16:creationId xmlns:a16="http://schemas.microsoft.com/office/drawing/2014/main" id="{0C6A46F6-3D44-15E6-A51C-58BADFEA368C}"/>
                </a:ext>
              </a:extLst>
            </p:cNvPr>
            <p:cNvSpPr/>
            <p:nvPr/>
          </p:nvSpPr>
          <p:spPr>
            <a:xfrm>
              <a:off x="5534135" y="3753593"/>
              <a:ext cx="4156521" cy="280933"/>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7" b="1" dirty="0">
                  <a:solidFill>
                    <a:schemeClr val="tx1"/>
                  </a:solidFill>
                </a:rPr>
                <a:t>Disaster Risk Finance</a:t>
              </a:r>
            </a:p>
          </p:txBody>
        </p:sp>
        <p:sp>
          <p:nvSpPr>
            <p:cNvPr id="18" name="Rectangle: Rounded Corners 17">
              <a:extLst>
                <a:ext uri="{FF2B5EF4-FFF2-40B4-BE49-F238E27FC236}">
                  <a16:creationId xmlns:a16="http://schemas.microsoft.com/office/drawing/2014/main" id="{75007D0F-E255-FCB3-CD53-86EAAC4A78DE}"/>
                </a:ext>
              </a:extLst>
            </p:cNvPr>
            <p:cNvSpPr/>
            <p:nvPr/>
          </p:nvSpPr>
          <p:spPr>
            <a:xfrm>
              <a:off x="2743966" y="3377159"/>
              <a:ext cx="4868429" cy="280933"/>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7" b="1" dirty="0">
                  <a:solidFill>
                    <a:schemeClr val="tx1"/>
                  </a:solidFill>
                </a:rPr>
                <a:t>Financial Inclusion</a:t>
              </a:r>
            </a:p>
          </p:txBody>
        </p:sp>
        <p:sp>
          <p:nvSpPr>
            <p:cNvPr id="19" name="Rectangle: Rounded Corners 18">
              <a:extLst>
                <a:ext uri="{FF2B5EF4-FFF2-40B4-BE49-F238E27FC236}">
                  <a16:creationId xmlns:a16="http://schemas.microsoft.com/office/drawing/2014/main" id="{50350906-51FC-84E3-A5A3-EAB7AB6F4E4F}"/>
                </a:ext>
              </a:extLst>
            </p:cNvPr>
            <p:cNvSpPr/>
            <p:nvPr/>
          </p:nvSpPr>
          <p:spPr>
            <a:xfrm>
              <a:off x="2111868" y="2636527"/>
              <a:ext cx="2595493" cy="280932"/>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7" b="1" dirty="0">
                  <a:solidFill>
                    <a:schemeClr val="tx1"/>
                  </a:solidFill>
                </a:rPr>
                <a:t>Infrastructure Finance</a:t>
              </a:r>
            </a:p>
          </p:txBody>
        </p:sp>
        <p:sp>
          <p:nvSpPr>
            <p:cNvPr id="20" name="Rectangle: Rounded Corners 19">
              <a:extLst>
                <a:ext uri="{FF2B5EF4-FFF2-40B4-BE49-F238E27FC236}">
                  <a16:creationId xmlns:a16="http://schemas.microsoft.com/office/drawing/2014/main" id="{625795A8-D08B-D11C-E7E0-927A17C92C56}"/>
                </a:ext>
              </a:extLst>
            </p:cNvPr>
            <p:cNvSpPr/>
            <p:nvPr/>
          </p:nvSpPr>
          <p:spPr>
            <a:xfrm>
              <a:off x="2111869" y="3033988"/>
              <a:ext cx="2595493" cy="271300"/>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7" b="1" dirty="0">
                  <a:solidFill>
                    <a:schemeClr val="tx1"/>
                  </a:solidFill>
                </a:rPr>
                <a:t>Environmental Finance</a:t>
              </a:r>
            </a:p>
          </p:txBody>
        </p:sp>
        <p:sp>
          <p:nvSpPr>
            <p:cNvPr id="21" name="Rectangle: Rounded Corners 20">
              <a:extLst>
                <a:ext uri="{FF2B5EF4-FFF2-40B4-BE49-F238E27FC236}">
                  <a16:creationId xmlns:a16="http://schemas.microsoft.com/office/drawing/2014/main" id="{1BEA4ECC-B212-D43D-99D7-D0334533D75D}"/>
                </a:ext>
              </a:extLst>
            </p:cNvPr>
            <p:cNvSpPr/>
            <p:nvPr/>
          </p:nvSpPr>
          <p:spPr>
            <a:xfrm>
              <a:off x="2038810" y="1747118"/>
              <a:ext cx="7578787" cy="280933"/>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7" b="1" dirty="0">
                  <a:solidFill>
                    <a:schemeClr val="tx1"/>
                  </a:solidFill>
                </a:rPr>
                <a:t>Climate Finance</a:t>
              </a:r>
            </a:p>
          </p:txBody>
        </p:sp>
        <p:sp>
          <p:nvSpPr>
            <p:cNvPr id="22" name="Rectangle: Rounded Corners 21">
              <a:extLst>
                <a:ext uri="{FF2B5EF4-FFF2-40B4-BE49-F238E27FC236}">
                  <a16:creationId xmlns:a16="http://schemas.microsoft.com/office/drawing/2014/main" id="{04B654B6-0415-E900-C838-F7A5AE67905B}"/>
                </a:ext>
              </a:extLst>
            </p:cNvPr>
            <p:cNvSpPr/>
            <p:nvPr/>
          </p:nvSpPr>
          <p:spPr>
            <a:xfrm>
              <a:off x="2111867" y="2258346"/>
              <a:ext cx="6448675" cy="280933"/>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7" b="1" dirty="0">
                  <a:solidFill>
                    <a:schemeClr val="tx1"/>
                  </a:solidFill>
                </a:rPr>
                <a:t>Agricultural Finance</a:t>
              </a:r>
            </a:p>
          </p:txBody>
        </p:sp>
      </p:grpSp>
      <p:pic>
        <p:nvPicPr>
          <p:cNvPr id="4" name="Picture 8">
            <a:extLst>
              <a:ext uri="{FF2B5EF4-FFF2-40B4-BE49-F238E27FC236}">
                <a16:creationId xmlns:a16="http://schemas.microsoft.com/office/drawing/2014/main" id="{2653EECC-FAD6-C7AC-9111-2A6D58B1CA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514" y="9200474"/>
            <a:ext cx="2909976" cy="105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7CD8C85B-C37F-2BDA-34FF-A28746F60141}"/>
              </a:ext>
            </a:extLst>
          </p:cNvPr>
          <p:cNvSpPr txBox="1">
            <a:spLocks/>
          </p:cNvSpPr>
          <p:nvPr/>
        </p:nvSpPr>
        <p:spPr>
          <a:xfrm>
            <a:off x="15179736" y="8434801"/>
            <a:ext cx="4310337" cy="3170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1042987" rtl="0" latinLnBrk="0">
              <a:lnSpc>
                <a:spcPct val="100000"/>
              </a:lnSpc>
              <a:spcBef>
                <a:spcPts val="0"/>
              </a:spcBef>
              <a:spcAft>
                <a:spcPts val="0"/>
              </a:spcAft>
              <a:buClrTx/>
              <a:buSzTx/>
              <a:buFontTx/>
              <a:buNone/>
              <a:tabLst/>
              <a:defRPr sz="2800" b="1" i="0" u="none" strike="noStrike" cap="none" spc="0" baseline="0">
                <a:ln>
                  <a:noFill/>
                </a:ln>
                <a:solidFill>
                  <a:schemeClr val="accent1"/>
                </a:solidFill>
                <a:uFillTx/>
                <a:latin typeface="Roboto Black"/>
                <a:ea typeface="Roboto Black"/>
                <a:cs typeface="Roboto Black"/>
                <a:sym typeface="Roboto Black"/>
              </a:defRPr>
            </a:lvl1pPr>
            <a:lvl2pPr marL="0" marR="0" indent="0" algn="l" defTabSz="1042987" rtl="0" latinLnBrk="0">
              <a:lnSpc>
                <a:spcPct val="100000"/>
              </a:lnSpc>
              <a:spcBef>
                <a:spcPts val="0"/>
              </a:spcBef>
              <a:spcAft>
                <a:spcPts val="0"/>
              </a:spcAft>
              <a:buClrTx/>
              <a:buSzTx/>
              <a:buFontTx/>
              <a:buNone/>
              <a:tabLst/>
              <a:defRPr sz="2800" b="1" i="0" u="none" strike="noStrike" cap="none" spc="0" baseline="0">
                <a:ln>
                  <a:noFill/>
                </a:ln>
                <a:solidFill>
                  <a:schemeClr val="accent1"/>
                </a:solidFill>
                <a:uFillTx/>
                <a:latin typeface="Roboto Black"/>
                <a:ea typeface="Roboto Black"/>
                <a:cs typeface="Roboto Black"/>
                <a:sym typeface="Roboto Black"/>
              </a:defRPr>
            </a:lvl2pPr>
            <a:lvl3pPr marL="0" marR="0" indent="0" algn="l" defTabSz="1042987" rtl="0" latinLnBrk="0">
              <a:lnSpc>
                <a:spcPct val="100000"/>
              </a:lnSpc>
              <a:spcBef>
                <a:spcPts val="0"/>
              </a:spcBef>
              <a:spcAft>
                <a:spcPts val="0"/>
              </a:spcAft>
              <a:buClrTx/>
              <a:buSzTx/>
              <a:buFontTx/>
              <a:buNone/>
              <a:tabLst/>
              <a:defRPr sz="2800" b="1" i="0" u="none" strike="noStrike" cap="none" spc="0" baseline="0">
                <a:ln>
                  <a:noFill/>
                </a:ln>
                <a:solidFill>
                  <a:schemeClr val="accent1"/>
                </a:solidFill>
                <a:uFillTx/>
                <a:latin typeface="Roboto Black"/>
                <a:ea typeface="Roboto Black"/>
                <a:cs typeface="Roboto Black"/>
                <a:sym typeface="Roboto Black"/>
              </a:defRPr>
            </a:lvl3pPr>
            <a:lvl4pPr marL="0" marR="0" indent="0" algn="l" defTabSz="1042987" rtl="0" latinLnBrk="0">
              <a:lnSpc>
                <a:spcPct val="100000"/>
              </a:lnSpc>
              <a:spcBef>
                <a:spcPts val="0"/>
              </a:spcBef>
              <a:spcAft>
                <a:spcPts val="0"/>
              </a:spcAft>
              <a:buClrTx/>
              <a:buSzTx/>
              <a:buFontTx/>
              <a:buNone/>
              <a:tabLst/>
              <a:defRPr sz="2800" b="1" i="0" u="none" strike="noStrike" cap="none" spc="0" baseline="0">
                <a:ln>
                  <a:noFill/>
                </a:ln>
                <a:solidFill>
                  <a:schemeClr val="accent1"/>
                </a:solidFill>
                <a:uFillTx/>
                <a:latin typeface="Roboto Black"/>
                <a:ea typeface="Roboto Black"/>
                <a:cs typeface="Roboto Black"/>
                <a:sym typeface="Roboto Black"/>
              </a:defRPr>
            </a:lvl4pPr>
            <a:lvl5pPr marL="0" marR="0" indent="0" algn="l" defTabSz="1042987" rtl="0" latinLnBrk="0">
              <a:lnSpc>
                <a:spcPct val="100000"/>
              </a:lnSpc>
              <a:spcBef>
                <a:spcPts val="0"/>
              </a:spcBef>
              <a:spcAft>
                <a:spcPts val="0"/>
              </a:spcAft>
              <a:buClrTx/>
              <a:buSzTx/>
              <a:buFontTx/>
              <a:buNone/>
              <a:tabLst/>
              <a:defRPr sz="2800" b="1" i="0" u="none" strike="noStrike" cap="none" spc="0" baseline="0">
                <a:ln>
                  <a:noFill/>
                </a:ln>
                <a:solidFill>
                  <a:schemeClr val="accent1"/>
                </a:solidFill>
                <a:uFillTx/>
                <a:latin typeface="Roboto Black"/>
                <a:ea typeface="Roboto Black"/>
                <a:cs typeface="Roboto Black"/>
                <a:sym typeface="Roboto Black"/>
              </a:defRPr>
            </a:lvl5pPr>
            <a:lvl6pPr marL="0" marR="0" indent="457200" algn="l" defTabSz="1042987" rtl="0" latinLnBrk="0">
              <a:lnSpc>
                <a:spcPct val="100000"/>
              </a:lnSpc>
              <a:spcBef>
                <a:spcPts val="0"/>
              </a:spcBef>
              <a:spcAft>
                <a:spcPts val="0"/>
              </a:spcAft>
              <a:buClrTx/>
              <a:buSzTx/>
              <a:buFontTx/>
              <a:buNone/>
              <a:tabLst/>
              <a:defRPr sz="2800" b="1" i="0" u="none" strike="noStrike" cap="none" spc="0" baseline="0">
                <a:ln>
                  <a:noFill/>
                </a:ln>
                <a:solidFill>
                  <a:schemeClr val="accent1"/>
                </a:solidFill>
                <a:uFillTx/>
                <a:latin typeface="Roboto Black"/>
                <a:ea typeface="Roboto Black"/>
                <a:cs typeface="Roboto Black"/>
                <a:sym typeface="Roboto Black"/>
              </a:defRPr>
            </a:lvl6pPr>
            <a:lvl7pPr marL="0" marR="0" indent="914400" algn="l" defTabSz="1042987" rtl="0" latinLnBrk="0">
              <a:lnSpc>
                <a:spcPct val="100000"/>
              </a:lnSpc>
              <a:spcBef>
                <a:spcPts val="0"/>
              </a:spcBef>
              <a:spcAft>
                <a:spcPts val="0"/>
              </a:spcAft>
              <a:buClrTx/>
              <a:buSzTx/>
              <a:buFontTx/>
              <a:buNone/>
              <a:tabLst/>
              <a:defRPr sz="2800" b="1" i="0" u="none" strike="noStrike" cap="none" spc="0" baseline="0">
                <a:ln>
                  <a:noFill/>
                </a:ln>
                <a:solidFill>
                  <a:schemeClr val="accent1"/>
                </a:solidFill>
                <a:uFillTx/>
                <a:latin typeface="Roboto Black"/>
                <a:ea typeface="Roboto Black"/>
                <a:cs typeface="Roboto Black"/>
                <a:sym typeface="Roboto Black"/>
              </a:defRPr>
            </a:lvl7pPr>
            <a:lvl8pPr marL="0" marR="0" indent="1371600" algn="l" defTabSz="1042987" rtl="0" latinLnBrk="0">
              <a:lnSpc>
                <a:spcPct val="100000"/>
              </a:lnSpc>
              <a:spcBef>
                <a:spcPts val="0"/>
              </a:spcBef>
              <a:spcAft>
                <a:spcPts val="0"/>
              </a:spcAft>
              <a:buClrTx/>
              <a:buSzTx/>
              <a:buFontTx/>
              <a:buNone/>
              <a:tabLst/>
              <a:defRPr sz="2800" b="1" i="0" u="none" strike="noStrike" cap="none" spc="0" baseline="0">
                <a:ln>
                  <a:noFill/>
                </a:ln>
                <a:solidFill>
                  <a:schemeClr val="accent1"/>
                </a:solidFill>
                <a:uFillTx/>
                <a:latin typeface="Roboto Black"/>
                <a:ea typeface="Roboto Black"/>
                <a:cs typeface="Roboto Black"/>
                <a:sym typeface="Roboto Black"/>
              </a:defRPr>
            </a:lvl8pPr>
            <a:lvl9pPr marL="0" marR="0" indent="1828800" algn="l" defTabSz="1042987" rtl="0" latinLnBrk="0">
              <a:lnSpc>
                <a:spcPct val="100000"/>
              </a:lnSpc>
              <a:spcBef>
                <a:spcPts val="0"/>
              </a:spcBef>
              <a:spcAft>
                <a:spcPts val="0"/>
              </a:spcAft>
              <a:buClrTx/>
              <a:buSzTx/>
              <a:buFontTx/>
              <a:buNone/>
              <a:tabLst/>
              <a:defRPr sz="2800" b="1" i="0" u="none" strike="noStrike" cap="none" spc="0" baseline="0">
                <a:ln>
                  <a:noFill/>
                </a:ln>
                <a:solidFill>
                  <a:schemeClr val="accent1"/>
                </a:solidFill>
                <a:uFillTx/>
                <a:latin typeface="Roboto Black"/>
                <a:ea typeface="Roboto Black"/>
                <a:cs typeface="Roboto Black"/>
                <a:sym typeface="Roboto Black"/>
              </a:defRPr>
            </a:lvl9pPr>
          </a:lstStyle>
          <a:p>
            <a:pPr hangingPunct="1"/>
            <a:r>
              <a:rPr lang="en-US" sz="1734" dirty="0">
                <a:solidFill>
                  <a:schemeClr val="tx1"/>
                </a:solidFill>
              </a:rPr>
              <a:t>UNCCD Guidance Note on </a:t>
            </a:r>
          </a:p>
          <a:p>
            <a:pPr hangingPunct="1"/>
            <a:r>
              <a:rPr lang="en-US" sz="1734" dirty="0">
                <a:solidFill>
                  <a:schemeClr val="tx1"/>
                </a:solidFill>
              </a:rPr>
              <a:t>Drought Finance</a:t>
            </a:r>
            <a:br>
              <a:rPr lang="en-US" sz="1734" dirty="0">
                <a:solidFill>
                  <a:schemeClr val="tx1"/>
                </a:solidFill>
              </a:rPr>
            </a:br>
            <a:br>
              <a:rPr lang="en-US" sz="1734" dirty="0">
                <a:solidFill>
                  <a:schemeClr val="tx1"/>
                </a:solidFill>
              </a:rPr>
            </a:br>
            <a:endParaRPr lang="en-US" sz="1734" b="0" dirty="0">
              <a:solidFill>
                <a:schemeClr val="tx1"/>
              </a:solidFill>
            </a:endParaRPr>
          </a:p>
        </p:txBody>
      </p:sp>
      <p:pic>
        <p:nvPicPr>
          <p:cNvPr id="12" name="Picture 2">
            <a:extLst>
              <a:ext uri="{FF2B5EF4-FFF2-40B4-BE49-F238E27FC236}">
                <a16:creationId xmlns:a16="http://schemas.microsoft.com/office/drawing/2014/main" id="{62AE60F6-FEC6-14EF-7F89-2CA271797CD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26580" y="6800029"/>
            <a:ext cx="1730630" cy="24384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4">
            <a:extLst>
              <a:ext uri="{FF2B5EF4-FFF2-40B4-BE49-F238E27FC236}">
                <a16:creationId xmlns:a16="http://schemas.microsoft.com/office/drawing/2014/main" id="{EFB7FE5C-4A37-7C84-CF8B-4785ACA29E6A}"/>
              </a:ext>
            </a:extLst>
          </p:cNvPr>
          <p:cNvSpPr>
            <a:spLocks noChangeArrowheads="1"/>
          </p:cNvSpPr>
          <p:nvPr/>
        </p:nvSpPr>
        <p:spPr bwMode="auto">
          <a:xfrm>
            <a:off x="3350093" y="1096722"/>
            <a:ext cx="200178" cy="400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9089" tIns="49545" rIns="99089" bIns="49545" numCol="1" anchor="ctr" anchorCtr="0" compatLnSpc="1">
            <a:prstTxWarp prst="textNoShape">
              <a:avLst/>
            </a:prstTxWarp>
            <a:spAutoFit/>
          </a:bodyPr>
          <a:lstStyle/>
          <a:p>
            <a:endParaRPr lang="en-US" sz="1952"/>
          </a:p>
        </p:txBody>
      </p:sp>
      <p:sp>
        <p:nvSpPr>
          <p:cNvPr id="16" name="Rectangle 195">
            <a:extLst>
              <a:ext uri="{FF2B5EF4-FFF2-40B4-BE49-F238E27FC236}">
                <a16:creationId xmlns:a16="http://schemas.microsoft.com/office/drawing/2014/main" id="{218DC090-0FB1-9413-8EC8-AE7915E36400}"/>
              </a:ext>
            </a:extLst>
          </p:cNvPr>
          <p:cNvSpPr>
            <a:spLocks noChangeArrowheads="1"/>
          </p:cNvSpPr>
          <p:nvPr/>
        </p:nvSpPr>
        <p:spPr bwMode="auto">
          <a:xfrm>
            <a:off x="3350093" y="96622752"/>
            <a:ext cx="117976884" cy="86516382"/>
          </a:xfrm>
          <a:prstGeom prst="rect">
            <a:avLst/>
          </a:prstGeom>
          <a:solidFill>
            <a:srgbClr val="4472C4"/>
          </a:solidFill>
          <a:ln>
            <a:noFill/>
          </a:ln>
          <a:extLst>
            <a:ext uri="{91240B29-F687-4F45-9708-019B960494DF}">
              <a14:hiddenLine xmlns:a14="http://schemas.microsoft.com/office/drawing/2010/main" w="12700">
                <a:solidFill>
                  <a:srgbClr val="000000"/>
                </a:solidFill>
                <a:miter lim="800000"/>
                <a:headEnd/>
                <a:tailEnd/>
              </a14:hiddenLine>
            </a:ext>
          </a:extLst>
        </p:spPr>
        <p:txBody>
          <a:bodyPr vert="horz" wrap="square" lIns="495441" tIns="792707" rIns="495441" bIns="495441" numCol="1" anchor="b" anchorCtr="0" compatLnSpc="1">
            <a:prstTxWarp prst="textNoShape">
              <a:avLst/>
            </a:prstTxWarp>
          </a:bodyPr>
          <a:lstStyle/>
          <a:p>
            <a:pPr algn="ctr" defTabSz="990957" eaLnBrk="0" fontAlgn="base">
              <a:spcBef>
                <a:spcPct val="0"/>
              </a:spcBef>
              <a:spcAft>
                <a:spcPct val="0"/>
              </a:spcAft>
            </a:pPr>
            <a:r>
              <a:rPr lang="en-US" altLang="en-US" sz="1191">
                <a:solidFill>
                  <a:srgbClr val="FFFFFF"/>
                </a:solidFill>
                <a:latin typeface="Calibri" panose="020F0502020204030204" pitchFamily="34" charset="0"/>
                <a:ea typeface="Times New Roman" panose="02020603050405020304" pitchFamily="18" charset="0"/>
                <a:cs typeface="Times New Roman" panose="02020603050405020304" pitchFamily="18" charset="0"/>
              </a:rPr>
              <a:t>     </a:t>
            </a:r>
            <a:endParaRPr lang="en-US" altLang="en-US" sz="977"/>
          </a:p>
          <a:p>
            <a:pPr algn="ctr" defTabSz="990957" eaLnBrk="0" fontAlgn="base">
              <a:spcBef>
                <a:spcPct val="0"/>
              </a:spcBef>
              <a:spcAft>
                <a:spcPct val="0"/>
              </a:spcAft>
            </a:pPr>
            <a:r>
              <a:rPr lang="en-US" altLang="en-US" sz="1191">
                <a:solidFill>
                  <a:srgbClr val="FFFFFF"/>
                </a:solidFill>
                <a:latin typeface="Calibri" panose="020F0502020204030204" pitchFamily="34" charset="0"/>
                <a:ea typeface="Times New Roman" panose="02020603050405020304" pitchFamily="18" charset="0"/>
                <a:cs typeface="Times New Roman" panose="02020603050405020304" pitchFamily="18" charset="0"/>
              </a:rPr>
              <a:t>            </a:t>
            </a:r>
            <a:endParaRPr lang="en-US" altLang="en-US" sz="1952">
              <a:latin typeface="Arial" panose="020B0604020202020204" pitchFamily="34" charset="0"/>
            </a:endParaRPr>
          </a:p>
        </p:txBody>
      </p:sp>
      <p:sp>
        <p:nvSpPr>
          <p:cNvPr id="23" name="Text Box 196">
            <a:extLst>
              <a:ext uri="{FF2B5EF4-FFF2-40B4-BE49-F238E27FC236}">
                <a16:creationId xmlns:a16="http://schemas.microsoft.com/office/drawing/2014/main" id="{EA510085-8BA4-58AE-8690-AB092E4377EE}"/>
              </a:ext>
            </a:extLst>
          </p:cNvPr>
          <p:cNvSpPr txBox="1">
            <a:spLocks noChangeArrowheads="1"/>
          </p:cNvSpPr>
          <p:nvPr/>
        </p:nvSpPr>
        <p:spPr bwMode="auto">
          <a:xfrm>
            <a:off x="3467072" y="136301037"/>
            <a:ext cx="117976884" cy="46838096"/>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495441" tIns="99089" rIns="495441" bIns="99089" numCol="1" anchor="ctr" anchorCtr="0" compatLnSpc="1">
            <a:prstTxWarp prst="textNoShape">
              <a:avLst/>
            </a:prstTxWarp>
          </a:bodyPr>
          <a:lstStyle/>
          <a:p>
            <a:pPr algn="ctr" defTabSz="990957" eaLnBrk="0" fontAlgn="base">
              <a:spcBef>
                <a:spcPct val="0"/>
              </a:spcBef>
              <a:spcAft>
                <a:spcPct val="0"/>
              </a:spcAft>
            </a:pPr>
            <a:r>
              <a:rPr lang="en-US" altLang="en-US" sz="3035">
                <a:solidFill>
                  <a:srgbClr val="4472C4"/>
                </a:solidFill>
                <a:latin typeface="Calibri Light" panose="020F0302020204030204" pitchFamily="34" charset="0"/>
                <a:ea typeface="Times New Roman" panose="02020603050405020304" pitchFamily="18" charset="0"/>
                <a:cs typeface="Times New Roman" panose="02020603050405020304" pitchFamily="18" charset="0"/>
              </a:rPr>
              <a:t>     </a:t>
            </a:r>
            <a:endParaRPr lang="en-US" altLang="en-US" sz="1952">
              <a:latin typeface="Arial" panose="020B0604020202020204" pitchFamily="34" charset="0"/>
            </a:endParaRPr>
          </a:p>
        </p:txBody>
      </p:sp>
      <p:pic>
        <p:nvPicPr>
          <p:cNvPr id="15" name="Picture 14">
            <a:extLst>
              <a:ext uri="{FF2B5EF4-FFF2-40B4-BE49-F238E27FC236}">
                <a16:creationId xmlns:a16="http://schemas.microsoft.com/office/drawing/2014/main" id="{86821245-970E-DAD5-0F9C-22D63D0A82D8}"/>
              </a:ext>
            </a:extLst>
          </p:cNvPr>
          <p:cNvPicPr>
            <a:picLocks noChangeAspect="1"/>
          </p:cNvPicPr>
          <p:nvPr/>
        </p:nvPicPr>
        <p:blipFill>
          <a:blip r:embed="rId4"/>
          <a:stretch>
            <a:fillRect/>
          </a:stretch>
        </p:blipFill>
        <p:spPr>
          <a:xfrm>
            <a:off x="1967132" y="2779020"/>
            <a:ext cx="12553853" cy="5615721"/>
          </a:xfrm>
          <a:prstGeom prst="rect">
            <a:avLst/>
          </a:prstGeom>
        </p:spPr>
      </p:pic>
      <p:sp>
        <p:nvSpPr>
          <p:cNvPr id="7" name="Oval 6">
            <a:extLst>
              <a:ext uri="{FF2B5EF4-FFF2-40B4-BE49-F238E27FC236}">
                <a16:creationId xmlns:a16="http://schemas.microsoft.com/office/drawing/2014/main" id="{386F99AB-D6C8-78EC-6AFE-7337B2FFE0E0}"/>
              </a:ext>
            </a:extLst>
          </p:cNvPr>
          <p:cNvSpPr/>
          <p:nvPr/>
        </p:nvSpPr>
        <p:spPr>
          <a:xfrm>
            <a:off x="9489756" y="3361759"/>
            <a:ext cx="5031228" cy="6935582"/>
          </a:xfrm>
          <a:prstGeom prst="ellipse">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633573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FA5764-E7F9-1AE4-5F2F-B33DBE776239}"/>
              </a:ext>
            </a:extLst>
          </p:cNvPr>
          <p:cNvPicPr>
            <a:picLocks noChangeAspect="1"/>
          </p:cNvPicPr>
          <p:nvPr/>
        </p:nvPicPr>
        <p:blipFill>
          <a:blip r:embed="rId2"/>
          <a:stretch>
            <a:fillRect/>
          </a:stretch>
        </p:blipFill>
        <p:spPr>
          <a:xfrm>
            <a:off x="1416577" y="1492812"/>
            <a:ext cx="12812111" cy="8726422"/>
          </a:xfrm>
          <a:prstGeom prst="rect">
            <a:avLst/>
          </a:prstGeom>
        </p:spPr>
      </p:pic>
      <p:sp>
        <p:nvSpPr>
          <p:cNvPr id="5" name="TextBox 4">
            <a:extLst>
              <a:ext uri="{FF2B5EF4-FFF2-40B4-BE49-F238E27FC236}">
                <a16:creationId xmlns:a16="http://schemas.microsoft.com/office/drawing/2014/main" id="{BAD533AE-892A-4448-4587-79F408853A89}"/>
              </a:ext>
            </a:extLst>
          </p:cNvPr>
          <p:cNvSpPr txBox="1"/>
          <p:nvPr/>
        </p:nvSpPr>
        <p:spPr>
          <a:xfrm>
            <a:off x="14826155" y="9319154"/>
            <a:ext cx="4028090" cy="864211"/>
          </a:xfrm>
          <a:prstGeom prst="rect">
            <a:avLst/>
          </a:prstGeom>
          <a:noFill/>
        </p:spPr>
        <p:txBody>
          <a:bodyPr wrap="square" rtlCol="0">
            <a:spAutoFit/>
          </a:bodyPr>
          <a:lstStyle/>
          <a:p>
            <a:r>
              <a:rPr lang="en-US" sz="2508" dirty="0"/>
              <a:t>King et al UNCCD 2021; </a:t>
            </a:r>
          </a:p>
          <a:p>
            <a:r>
              <a:rPr lang="en-US" sz="2508" dirty="0"/>
              <a:t>IPCC 2023)</a:t>
            </a:r>
          </a:p>
        </p:txBody>
      </p:sp>
      <p:sp>
        <p:nvSpPr>
          <p:cNvPr id="6" name="TextBox 5">
            <a:extLst>
              <a:ext uri="{FF2B5EF4-FFF2-40B4-BE49-F238E27FC236}">
                <a16:creationId xmlns:a16="http://schemas.microsoft.com/office/drawing/2014/main" id="{1ED22B08-CD81-81A3-98AF-5FBC0814BA9A}"/>
              </a:ext>
            </a:extLst>
          </p:cNvPr>
          <p:cNvSpPr txBox="1"/>
          <p:nvPr/>
        </p:nvSpPr>
        <p:spPr>
          <a:xfrm>
            <a:off x="0" y="-45910"/>
            <a:ext cx="14228688"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Cascading actions and outcomes-</a:t>
            </a:r>
          </a:p>
        </p:txBody>
      </p:sp>
      <p:sp>
        <p:nvSpPr>
          <p:cNvPr id="7" name="TextBox 6">
            <a:extLst>
              <a:ext uri="{FF2B5EF4-FFF2-40B4-BE49-F238E27FC236}">
                <a16:creationId xmlns:a16="http://schemas.microsoft.com/office/drawing/2014/main" id="{14128F9D-7010-A403-907F-819ECE5CDB95}"/>
              </a:ext>
            </a:extLst>
          </p:cNvPr>
          <p:cNvSpPr txBox="1"/>
          <p:nvPr/>
        </p:nvSpPr>
        <p:spPr>
          <a:xfrm>
            <a:off x="2127372" y="550420"/>
            <a:ext cx="4696385" cy="9334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2240" tIns="62240" rIns="62240" bIns="62240" numCol="1" spcCol="38100" rtlCol="0" anchor="t">
            <a:spAutoFit/>
          </a:bodyPr>
          <a:lstStyle/>
          <a:p>
            <a:pPr algn="ctr" defTabSz="1419890" hangingPunct="0"/>
            <a:r>
              <a:rPr lang="en-US" sz="2800" b="1" dirty="0">
                <a:solidFill>
                  <a:srgbClr val="294A64"/>
                </a:solidFill>
                <a:latin typeface="Arial" panose="020B0604020202020204" pitchFamily="34" charset="0"/>
                <a:cs typeface="Arial" panose="020B0604020202020204" pitchFamily="34" charset="0"/>
                <a:sym typeface="Roboto Regular"/>
              </a:rPr>
              <a:t>Negative dynamics:  </a:t>
            </a:r>
            <a:r>
              <a:rPr lang="en-US" sz="2449" b="1" dirty="0">
                <a:solidFill>
                  <a:srgbClr val="294A64"/>
                </a:solidFill>
                <a:latin typeface="Arial" panose="020B0604020202020204" pitchFamily="34" charset="0"/>
                <a:cs typeface="Arial" panose="020B0604020202020204" pitchFamily="34" charset="0"/>
                <a:sym typeface="Roboto Regular"/>
              </a:rPr>
              <a:t>increasing drought risks </a:t>
            </a:r>
          </a:p>
        </p:txBody>
      </p:sp>
      <p:sp>
        <p:nvSpPr>
          <p:cNvPr id="8" name="TextBox 7">
            <a:extLst>
              <a:ext uri="{FF2B5EF4-FFF2-40B4-BE49-F238E27FC236}">
                <a16:creationId xmlns:a16="http://schemas.microsoft.com/office/drawing/2014/main" id="{3B6BA298-8C9D-CA84-9C25-9278ED2B0FA1}"/>
              </a:ext>
            </a:extLst>
          </p:cNvPr>
          <p:cNvSpPr txBox="1"/>
          <p:nvPr/>
        </p:nvSpPr>
        <p:spPr>
          <a:xfrm>
            <a:off x="8929075" y="585005"/>
            <a:ext cx="4402952" cy="9334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2240" tIns="62240" rIns="62240" bIns="62240" numCol="1" spcCol="38100" rtlCol="0" anchor="t">
            <a:spAutoFit/>
          </a:bodyPr>
          <a:lstStyle/>
          <a:p>
            <a:pPr algn="ctr" defTabSz="1419890" hangingPunct="0"/>
            <a:r>
              <a:rPr lang="en-US" sz="2800" b="1" dirty="0">
                <a:solidFill>
                  <a:srgbClr val="294A64"/>
                </a:solidFill>
                <a:latin typeface="Arial" panose="020B0604020202020204" pitchFamily="34" charset="0"/>
                <a:cs typeface="Arial" panose="020B0604020202020204" pitchFamily="34" charset="0"/>
                <a:sym typeface="Roboto Regular"/>
              </a:rPr>
              <a:t>Positive dynamics </a:t>
            </a:r>
            <a:r>
              <a:rPr lang="en-US" sz="2449" b="1" dirty="0">
                <a:solidFill>
                  <a:srgbClr val="294A64"/>
                </a:solidFill>
                <a:latin typeface="Arial" panose="020B0604020202020204" pitchFamily="34" charset="0"/>
                <a:cs typeface="Arial" panose="020B0604020202020204" pitchFamily="34" charset="0"/>
                <a:sym typeface="Roboto Regular"/>
              </a:rPr>
              <a:t>increasing drought risks </a:t>
            </a:r>
          </a:p>
        </p:txBody>
      </p:sp>
      <p:pic>
        <p:nvPicPr>
          <p:cNvPr id="9" name="Picture 8">
            <a:extLst>
              <a:ext uri="{FF2B5EF4-FFF2-40B4-BE49-F238E27FC236}">
                <a16:creationId xmlns:a16="http://schemas.microsoft.com/office/drawing/2014/main" id="{E8892DEC-280C-3C53-CE64-5A6B6389DF36}"/>
              </a:ext>
            </a:extLst>
          </p:cNvPr>
          <p:cNvPicPr>
            <a:picLocks noChangeAspect="1"/>
          </p:cNvPicPr>
          <p:nvPr/>
        </p:nvPicPr>
        <p:blipFill>
          <a:blip r:embed="rId3"/>
          <a:stretch>
            <a:fillRect/>
          </a:stretch>
        </p:blipFill>
        <p:spPr>
          <a:xfrm>
            <a:off x="379014" y="1518486"/>
            <a:ext cx="5582837" cy="3095088"/>
          </a:xfrm>
          <a:prstGeom prst="rect">
            <a:avLst/>
          </a:prstGeom>
        </p:spPr>
      </p:pic>
      <p:sp>
        <p:nvSpPr>
          <p:cNvPr id="11" name="TextBox 10">
            <a:extLst>
              <a:ext uri="{FF2B5EF4-FFF2-40B4-BE49-F238E27FC236}">
                <a16:creationId xmlns:a16="http://schemas.microsoft.com/office/drawing/2014/main" id="{995EF964-7694-F3C3-C2F1-AFC095B3498B}"/>
              </a:ext>
            </a:extLst>
          </p:cNvPr>
          <p:cNvSpPr txBox="1"/>
          <p:nvPr/>
        </p:nvSpPr>
        <p:spPr>
          <a:xfrm>
            <a:off x="13487400" y="1790700"/>
            <a:ext cx="4443753" cy="3539430"/>
          </a:xfrm>
          <a:prstGeom prst="rect">
            <a:avLst/>
          </a:prstGeom>
          <a:solidFill>
            <a:schemeClr val="accent1">
              <a:lumMod val="20000"/>
              <a:lumOff val="80000"/>
            </a:schemeClr>
          </a:solidFill>
        </p:spPr>
        <p:txBody>
          <a:bodyPr wrap="square" rtlCol="0">
            <a:spAutoFit/>
          </a:bodyPr>
          <a:lstStyle/>
          <a:p>
            <a:r>
              <a:rPr lang="en-GB" sz="3200" b="1" dirty="0">
                <a:solidFill>
                  <a:srgbClr val="002060"/>
                </a:solidFill>
                <a:latin typeface="Arial" panose="020B0604020202020204" pitchFamily="34" charset="0"/>
                <a:cs typeface="Arial" panose="020B0604020202020204" pitchFamily="34" charset="0"/>
              </a:rPr>
              <a:t>Shift from responding on an event by event alone to addressing the propagation and  accumulation of risk and cascading impacts.</a:t>
            </a:r>
          </a:p>
        </p:txBody>
      </p:sp>
    </p:spTree>
    <p:extLst>
      <p:ext uri="{BB962C8B-B14F-4D97-AF65-F5344CB8AC3E}">
        <p14:creationId xmlns:p14="http://schemas.microsoft.com/office/powerpoint/2010/main" val="4144899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3DC43A-35D8-4144-8AF6-34EC934D8358}"/>
              </a:ext>
            </a:extLst>
          </p:cNvPr>
          <p:cNvSpPr txBox="1"/>
          <p:nvPr/>
        </p:nvSpPr>
        <p:spPr>
          <a:xfrm>
            <a:off x="4828859" y="2035008"/>
            <a:ext cx="8438732" cy="5573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437" tIns="39437" rIns="39437" bIns="39437" numCol="1" spcCol="38100" rtlCol="0" anchor="t">
            <a:spAutoFit/>
          </a:bodyPr>
          <a:lstStyle/>
          <a:p>
            <a:pPr marL="616266" indent="-616266"/>
            <a:r>
              <a:rPr lang="en-US" sz="3104" dirty="0">
                <a:solidFill>
                  <a:srgbClr val="C00000"/>
                </a:solidFill>
                <a:latin typeface="Poppins" panose="00000500000000000000" pitchFamily="2" charset="-18"/>
                <a:cs typeface="Poppins" panose="00000500000000000000" pitchFamily="2" charset="-18"/>
              </a:rPr>
              <a:t> </a:t>
            </a:r>
          </a:p>
        </p:txBody>
      </p:sp>
      <p:pic>
        <p:nvPicPr>
          <p:cNvPr id="19460" name="Picture 4">
            <a:extLst>
              <a:ext uri="{FF2B5EF4-FFF2-40B4-BE49-F238E27FC236}">
                <a16:creationId xmlns:a16="http://schemas.microsoft.com/office/drawing/2014/main" id="{7D19F40D-307E-45BC-93A5-AAE0801BD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06" y="-906582"/>
            <a:ext cx="18243094" cy="116302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5B2DBB9-5B30-EC4B-B695-CFC1323F3453}"/>
              </a:ext>
            </a:extLst>
          </p:cNvPr>
          <p:cNvSpPr txBox="1"/>
          <p:nvPr/>
        </p:nvSpPr>
        <p:spPr>
          <a:xfrm>
            <a:off x="329896" y="2497118"/>
            <a:ext cx="16297600" cy="1043144"/>
          </a:xfrm>
          <a:prstGeom prst="rect">
            <a:avLst/>
          </a:prstGeom>
          <a:solidFill>
            <a:schemeClr val="accent4">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3453" tIns="43453" rIns="43453" bIns="43453" numCol="1" spcCol="38100" rtlCol="0" anchor="t">
            <a:spAutoFit/>
          </a:bodyPr>
          <a:lstStyle/>
          <a:p>
            <a:pPr marL="371591" indent="-371591" defTabSz="991346">
              <a:buFont typeface="Arial" panose="020B0604020202020204" pitchFamily="34" charset="0"/>
              <a:buChar char="•"/>
            </a:pPr>
            <a:r>
              <a:rPr lang="en-GB" sz="3104" b="1" dirty="0">
                <a:solidFill>
                  <a:schemeClr val="bg1"/>
                </a:solidFill>
                <a:latin typeface="Poppins" panose="00000500000000000000" pitchFamily="2" charset="-18"/>
                <a:cs typeface="Poppins" panose="00000500000000000000" pitchFamily="2" charset="-18"/>
              </a:rPr>
              <a:t>Reducing propagation and stocks of cumulative drought -desertification risks through proactive and prospective measures</a:t>
            </a:r>
          </a:p>
        </p:txBody>
      </p:sp>
      <p:pic>
        <p:nvPicPr>
          <p:cNvPr id="4" name="Picture 3">
            <a:extLst>
              <a:ext uri="{FF2B5EF4-FFF2-40B4-BE49-F238E27FC236}">
                <a16:creationId xmlns:a16="http://schemas.microsoft.com/office/drawing/2014/main" id="{9530BF82-71F0-7076-8234-5FAA3ED235FE}"/>
              </a:ext>
            </a:extLst>
          </p:cNvPr>
          <p:cNvPicPr>
            <a:picLocks noChangeAspect="1"/>
          </p:cNvPicPr>
          <p:nvPr/>
        </p:nvPicPr>
        <p:blipFill>
          <a:blip r:embed="rId3"/>
          <a:stretch>
            <a:fillRect/>
          </a:stretch>
        </p:blipFill>
        <p:spPr>
          <a:xfrm>
            <a:off x="8945863" y="4191919"/>
            <a:ext cx="8643456" cy="5504086"/>
          </a:xfrm>
          <a:prstGeom prst="rect">
            <a:avLst/>
          </a:prstGeom>
        </p:spPr>
      </p:pic>
      <p:sp>
        <p:nvSpPr>
          <p:cNvPr id="6" name="Rectangle 5">
            <a:extLst>
              <a:ext uri="{FF2B5EF4-FFF2-40B4-BE49-F238E27FC236}">
                <a16:creationId xmlns:a16="http://schemas.microsoft.com/office/drawing/2014/main" id="{E0B4329D-4846-9745-A3CD-EFE2B0AEF757}"/>
              </a:ext>
            </a:extLst>
          </p:cNvPr>
          <p:cNvSpPr/>
          <p:nvPr/>
        </p:nvSpPr>
        <p:spPr>
          <a:xfrm>
            <a:off x="3321425" y="8198703"/>
            <a:ext cx="4350870" cy="830997"/>
          </a:xfrm>
          <a:prstGeom prst="rect">
            <a:avLst/>
          </a:prstGeom>
        </p:spPr>
        <p:txBody>
          <a:bodyPr wrap="none">
            <a:spAutoFit/>
          </a:bodyPr>
          <a:lstStyle/>
          <a:p>
            <a:pPr algn="ctr"/>
            <a:r>
              <a:rPr lang="en-US" sz="2400" b="1" dirty="0">
                <a:solidFill>
                  <a:srgbClr val="002060"/>
                </a:solidFill>
                <a:latin typeface="Poppins" panose="00000500000000000000" pitchFamily="2" charset="-18"/>
                <a:cs typeface="Poppins" panose="00000500000000000000" pitchFamily="2" charset="-18"/>
              </a:rPr>
              <a:t>Information hub: </a:t>
            </a:r>
          </a:p>
          <a:p>
            <a:pPr algn="ctr"/>
            <a:r>
              <a:rPr lang="en-CH" sz="2400" b="1" dirty="0">
                <a:solidFill>
                  <a:srgbClr val="002060"/>
                </a:solidFill>
                <a:latin typeface="Poppins" panose="00000500000000000000" pitchFamily="2" charset="-18"/>
                <a:cs typeface="Poppins" panose="00000500000000000000" pitchFamily="2" charset="-18"/>
              </a:rPr>
              <a:t>droughtmanagement.info</a:t>
            </a:r>
          </a:p>
        </p:txBody>
      </p:sp>
      <p:pic>
        <p:nvPicPr>
          <p:cNvPr id="7" name="Picture 6" descr="A diagram of a drought management&#10;&#10;Description automatically generated">
            <a:extLst>
              <a:ext uri="{FF2B5EF4-FFF2-40B4-BE49-F238E27FC236}">
                <a16:creationId xmlns:a16="http://schemas.microsoft.com/office/drawing/2014/main" id="{DA03B10F-6223-F8C7-B9BF-3388C16DFE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0215" y="3873638"/>
            <a:ext cx="6633293" cy="4079130"/>
          </a:xfrm>
          <a:prstGeom prst="rect">
            <a:avLst/>
          </a:prstGeom>
        </p:spPr>
      </p:pic>
      <p:sp>
        <p:nvSpPr>
          <p:cNvPr id="8" name="Oval 7">
            <a:extLst>
              <a:ext uri="{FF2B5EF4-FFF2-40B4-BE49-F238E27FC236}">
                <a16:creationId xmlns:a16="http://schemas.microsoft.com/office/drawing/2014/main" id="{7D2865AB-74AA-6D8D-AADB-494FEED8E89A}"/>
              </a:ext>
            </a:extLst>
          </p:cNvPr>
          <p:cNvSpPr/>
          <p:nvPr/>
        </p:nvSpPr>
        <p:spPr>
          <a:xfrm>
            <a:off x="2501635" y="4268813"/>
            <a:ext cx="2287539" cy="15827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Poppins" panose="00000500000000000000" pitchFamily="2" charset="-18"/>
                <a:cs typeface="Poppins" panose="00000500000000000000" pitchFamily="2" charset="-18"/>
              </a:rPr>
              <a:t>Monitoring and early warning </a:t>
            </a:r>
          </a:p>
        </p:txBody>
      </p:sp>
      <p:sp>
        <p:nvSpPr>
          <p:cNvPr id="10" name="Oval 9">
            <a:extLst>
              <a:ext uri="{FF2B5EF4-FFF2-40B4-BE49-F238E27FC236}">
                <a16:creationId xmlns:a16="http://schemas.microsoft.com/office/drawing/2014/main" id="{4D94E4A5-3ABA-BFAA-2049-ABB3BDB63DC8}"/>
              </a:ext>
            </a:extLst>
          </p:cNvPr>
          <p:cNvSpPr/>
          <p:nvPr/>
        </p:nvSpPr>
        <p:spPr>
          <a:xfrm>
            <a:off x="4407109" y="6629269"/>
            <a:ext cx="2179502" cy="15827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Poppins" panose="00000500000000000000" pitchFamily="2" charset="-18"/>
                <a:cs typeface="Poppins" panose="00000500000000000000" pitchFamily="2" charset="-18"/>
              </a:rPr>
              <a:t>Risk Reduction</a:t>
            </a:r>
          </a:p>
        </p:txBody>
      </p:sp>
      <p:sp>
        <p:nvSpPr>
          <p:cNvPr id="11" name="Oval 10">
            <a:extLst>
              <a:ext uri="{FF2B5EF4-FFF2-40B4-BE49-F238E27FC236}">
                <a16:creationId xmlns:a16="http://schemas.microsoft.com/office/drawing/2014/main" id="{2C2EEF11-14F3-4B03-CCFC-C35AB29BB27A}"/>
              </a:ext>
            </a:extLst>
          </p:cNvPr>
          <p:cNvSpPr/>
          <p:nvPr/>
        </p:nvSpPr>
        <p:spPr>
          <a:xfrm>
            <a:off x="6147247" y="4299981"/>
            <a:ext cx="2666261" cy="15827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Poppins" panose="00000500000000000000" pitchFamily="2" charset="-18"/>
                <a:cs typeface="Poppins" panose="00000500000000000000" pitchFamily="2" charset="-18"/>
              </a:rPr>
              <a:t>Risk and impact assessment </a:t>
            </a:r>
          </a:p>
        </p:txBody>
      </p:sp>
      <p:sp>
        <p:nvSpPr>
          <p:cNvPr id="2" name="Slide Number Placeholder 1">
            <a:extLst>
              <a:ext uri="{FF2B5EF4-FFF2-40B4-BE49-F238E27FC236}">
                <a16:creationId xmlns:a16="http://schemas.microsoft.com/office/drawing/2014/main" id="{C154B039-8944-10C9-9FEC-4D3E205CCF1B}"/>
              </a:ext>
            </a:extLst>
          </p:cNvPr>
          <p:cNvSpPr>
            <a:spLocks noGrp="1"/>
          </p:cNvSpPr>
          <p:nvPr>
            <p:ph type="sldNum" sz="quarter" idx="2"/>
          </p:nvPr>
        </p:nvSpPr>
        <p:spPr/>
        <p:txBody>
          <a:bodyPr/>
          <a:lstStyle/>
          <a:p>
            <a:fld id="{86CB4B4D-7CA3-9044-876B-883B54F8677D}" type="slidenum">
              <a:rPr lang="en-US" smtClean="0">
                <a:latin typeface="Poppins" panose="00000500000000000000" pitchFamily="2" charset="-18"/>
                <a:cs typeface="Poppins" panose="00000500000000000000" pitchFamily="2" charset="-18"/>
              </a:rPr>
              <a:t>17</a:t>
            </a:fld>
            <a:endParaRPr lang="en-US">
              <a:latin typeface="Poppins" panose="00000500000000000000" pitchFamily="2" charset="-18"/>
              <a:cs typeface="Poppins" panose="00000500000000000000" pitchFamily="2" charset="-18"/>
            </a:endParaRPr>
          </a:p>
        </p:txBody>
      </p:sp>
    </p:spTree>
    <p:extLst>
      <p:ext uri="{BB962C8B-B14F-4D97-AF65-F5344CB8AC3E}">
        <p14:creationId xmlns:p14="http://schemas.microsoft.com/office/powerpoint/2010/main" val="23029626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153C1BCE-6967-6E80-EA72-85E6C6EF917D}"/>
              </a:ext>
            </a:extLst>
          </p:cNvPr>
          <p:cNvSpPr>
            <a:spLocks noGrp="1"/>
          </p:cNvSpPr>
          <p:nvPr>
            <p:ph type="sldNum" sz="quarter" idx="12"/>
          </p:nvPr>
        </p:nvSpPr>
        <p:spPr>
          <a:xfrm>
            <a:off x="12390867" y="7144227"/>
            <a:ext cx="2133600" cy="273844"/>
          </a:xfrm>
        </p:spPr>
        <p:txBody>
          <a:bodyPr vert="horz" wrap="square" lIns="68580" tIns="34290" rIns="68580" bIns="34290" numCol="1" rtlCol="0" anchor="ctr" anchorCtr="0" compatLnSpc="1">
            <a:prstTxWarp prst="textNoShape">
              <a:avLst/>
            </a:prstTxWarp>
            <a:normAutofit/>
          </a:bodyPr>
          <a:lstStyle>
            <a:defPPr>
              <a:defRPr lang="en-GB"/>
            </a:defPPr>
            <a:lvl1pPr algn="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342900" algn="l" rtl="0" eaLnBrk="0" fontAlgn="base" hangingPunct="0">
              <a:spcBef>
                <a:spcPct val="0"/>
              </a:spcBef>
              <a:spcAft>
                <a:spcPct val="0"/>
              </a:spcAft>
              <a:defRPr sz="1200" kern="1200">
                <a:solidFill>
                  <a:srgbClr val="000000"/>
                </a:solidFill>
                <a:latin typeface="Arial" panose="020B0604020202020204" pitchFamily="34" charset="0"/>
                <a:ea typeface="+mn-ea"/>
                <a:cs typeface="+mn-cs"/>
              </a:defRPr>
            </a:lvl2pPr>
            <a:lvl3pPr marL="685800" algn="l" rtl="0" eaLnBrk="0" fontAlgn="base" hangingPunct="0">
              <a:spcBef>
                <a:spcPct val="0"/>
              </a:spcBef>
              <a:spcAft>
                <a:spcPct val="0"/>
              </a:spcAft>
              <a:defRPr sz="1200" kern="1200">
                <a:solidFill>
                  <a:srgbClr val="000000"/>
                </a:solidFill>
                <a:latin typeface="Arial" panose="020B0604020202020204" pitchFamily="34" charset="0"/>
                <a:ea typeface="+mn-ea"/>
                <a:cs typeface="+mn-cs"/>
              </a:defRPr>
            </a:lvl3pPr>
            <a:lvl4pPr marL="1028700" algn="l" rtl="0" eaLnBrk="0" fontAlgn="base" hangingPunct="0">
              <a:spcBef>
                <a:spcPct val="0"/>
              </a:spcBef>
              <a:spcAft>
                <a:spcPct val="0"/>
              </a:spcAft>
              <a:defRPr sz="1200" kern="1200">
                <a:solidFill>
                  <a:srgbClr val="000000"/>
                </a:solidFill>
                <a:latin typeface="Arial" panose="020B0604020202020204" pitchFamily="34" charset="0"/>
                <a:ea typeface="+mn-ea"/>
                <a:cs typeface="+mn-cs"/>
              </a:defRPr>
            </a:lvl4pPr>
            <a:lvl5pPr marL="1371600" algn="l" rtl="0" eaLnBrk="0" fontAlgn="base" hangingPunct="0">
              <a:spcBef>
                <a:spcPct val="0"/>
              </a:spcBef>
              <a:spcAft>
                <a:spcPct val="0"/>
              </a:spcAft>
              <a:defRPr sz="1200" kern="1200">
                <a:solidFill>
                  <a:srgbClr val="000000"/>
                </a:solidFill>
                <a:latin typeface="Arial" panose="020B0604020202020204" pitchFamily="34" charset="0"/>
                <a:ea typeface="+mn-ea"/>
                <a:cs typeface="+mn-cs"/>
              </a:defRPr>
            </a:lvl5pPr>
            <a:lvl6pPr marL="1714500" algn="l" defTabSz="685800" rtl="0" eaLnBrk="1" latinLnBrk="0" hangingPunct="1">
              <a:defRPr sz="1200" kern="1200">
                <a:solidFill>
                  <a:srgbClr val="000000"/>
                </a:solidFill>
                <a:latin typeface="Arial" panose="020B0604020202020204" pitchFamily="34" charset="0"/>
                <a:ea typeface="+mn-ea"/>
                <a:cs typeface="+mn-cs"/>
              </a:defRPr>
            </a:lvl6pPr>
            <a:lvl7pPr marL="2057400" algn="l" defTabSz="685800" rtl="0" eaLnBrk="1" latinLnBrk="0" hangingPunct="1">
              <a:defRPr sz="1200" kern="1200">
                <a:solidFill>
                  <a:srgbClr val="000000"/>
                </a:solidFill>
                <a:latin typeface="Arial" panose="020B0604020202020204" pitchFamily="34" charset="0"/>
                <a:ea typeface="+mn-ea"/>
                <a:cs typeface="+mn-cs"/>
              </a:defRPr>
            </a:lvl7pPr>
            <a:lvl8pPr marL="2400300" algn="l" defTabSz="685800" rtl="0" eaLnBrk="1" latinLnBrk="0" hangingPunct="1">
              <a:defRPr sz="1200" kern="1200">
                <a:solidFill>
                  <a:srgbClr val="000000"/>
                </a:solidFill>
                <a:latin typeface="Arial" panose="020B0604020202020204" pitchFamily="34" charset="0"/>
                <a:ea typeface="+mn-ea"/>
                <a:cs typeface="+mn-cs"/>
              </a:defRPr>
            </a:lvl8pPr>
            <a:lvl9pPr marL="2743200" algn="l" defTabSz="685800" rtl="0" eaLnBrk="1" latinLnBrk="0" hangingPunct="1">
              <a:defRPr sz="1200" kern="1200">
                <a:solidFill>
                  <a:srgbClr val="000000"/>
                </a:solidFill>
                <a:latin typeface="Arial" panose="020B0604020202020204" pitchFamily="34" charset="0"/>
                <a:ea typeface="+mn-ea"/>
                <a:cs typeface="+mn-cs"/>
              </a:defRPr>
            </a:lvl9pPr>
          </a:lstStyle>
          <a:p>
            <a:pPr>
              <a:spcAft>
                <a:spcPts val="450"/>
              </a:spcAft>
            </a:pPr>
            <a:fld id="{C4C62437-1383-430C-8867-7629BD6CAB80}" type="slidenum">
              <a:rPr lang="en-IN" smtClean="0">
                <a:latin typeface="Poppins" panose="00000500000000000000" pitchFamily="2" charset="-18"/>
                <a:cs typeface="Poppins" panose="00000500000000000000" pitchFamily="2" charset="-18"/>
              </a:rPr>
              <a:pPr>
                <a:spcAft>
                  <a:spcPts val="450"/>
                </a:spcAft>
              </a:pPr>
              <a:t>18</a:t>
            </a:fld>
            <a:endParaRPr lang="en-US" altLang="en-US">
              <a:latin typeface="Poppins" panose="00000500000000000000" pitchFamily="2" charset="-18"/>
              <a:cs typeface="Poppins" panose="00000500000000000000" pitchFamily="2" charset="-18"/>
            </a:endParaRPr>
          </a:p>
        </p:txBody>
      </p:sp>
      <p:pic>
        <p:nvPicPr>
          <p:cNvPr id="6" name="Picture 5">
            <a:extLst>
              <a:ext uri="{FF2B5EF4-FFF2-40B4-BE49-F238E27FC236}">
                <a16:creationId xmlns:a16="http://schemas.microsoft.com/office/drawing/2014/main" id="{1CC352C8-6799-1B6D-DBA9-3195F617C52F}"/>
              </a:ext>
            </a:extLst>
          </p:cNvPr>
          <p:cNvPicPr>
            <a:picLocks noChangeAspect="1"/>
          </p:cNvPicPr>
          <p:nvPr/>
        </p:nvPicPr>
        <p:blipFill>
          <a:blip r:embed="rId2"/>
          <a:stretch>
            <a:fillRect/>
          </a:stretch>
        </p:blipFill>
        <p:spPr>
          <a:xfrm>
            <a:off x="10308517" y="3123561"/>
            <a:ext cx="6316581" cy="6068177"/>
          </a:xfrm>
          <a:prstGeom prst="rect">
            <a:avLst/>
          </a:prstGeom>
        </p:spPr>
      </p:pic>
      <p:sp>
        <p:nvSpPr>
          <p:cNvPr id="8" name="TextBox 7">
            <a:extLst>
              <a:ext uri="{FF2B5EF4-FFF2-40B4-BE49-F238E27FC236}">
                <a16:creationId xmlns:a16="http://schemas.microsoft.com/office/drawing/2014/main" id="{74B28C05-8880-EB0B-B496-478D4586AC39}"/>
              </a:ext>
            </a:extLst>
          </p:cNvPr>
          <p:cNvSpPr txBox="1"/>
          <p:nvPr/>
        </p:nvSpPr>
        <p:spPr>
          <a:xfrm>
            <a:off x="14582147" y="9113103"/>
            <a:ext cx="3296905" cy="830997"/>
          </a:xfrm>
          <a:prstGeom prst="rect">
            <a:avLst/>
          </a:prstGeom>
          <a:noFill/>
        </p:spPr>
        <p:txBody>
          <a:bodyPr wrap="square" rtlCol="0">
            <a:spAutoFit/>
          </a:bodyPr>
          <a:lstStyle/>
          <a:p>
            <a:r>
              <a:rPr lang="en-US" sz="1600" dirty="0">
                <a:solidFill>
                  <a:srgbClr val="002060"/>
                </a:solidFill>
                <a:latin typeface="Poppins" panose="00000500000000000000" pitchFamily="2" charset="-18"/>
                <a:cs typeface="Poppins" panose="00000500000000000000" pitchFamily="2" charset="-18"/>
              </a:rPr>
              <a:t>(Fakhruddin et al 2020</a:t>
            </a:r>
          </a:p>
          <a:p>
            <a:r>
              <a:rPr lang="en-US" sz="1600" dirty="0">
                <a:solidFill>
                  <a:srgbClr val="002060"/>
                </a:solidFill>
                <a:latin typeface="Poppins" panose="00000500000000000000" pitchFamily="2" charset="-18"/>
                <a:cs typeface="Poppins" panose="00000500000000000000" pitchFamily="2" charset="-18"/>
              </a:rPr>
              <a:t>UNDRR 2021; International Science Council 2023)</a:t>
            </a:r>
          </a:p>
        </p:txBody>
      </p:sp>
      <p:sp>
        <p:nvSpPr>
          <p:cNvPr id="10" name="TextBox 9">
            <a:extLst>
              <a:ext uri="{FF2B5EF4-FFF2-40B4-BE49-F238E27FC236}">
                <a16:creationId xmlns:a16="http://schemas.microsoft.com/office/drawing/2014/main" id="{25FA24E9-8E22-5505-47CB-EA48C4638148}"/>
              </a:ext>
            </a:extLst>
          </p:cNvPr>
          <p:cNvSpPr txBox="1"/>
          <p:nvPr/>
        </p:nvSpPr>
        <p:spPr>
          <a:xfrm>
            <a:off x="11049000" y="2200231"/>
            <a:ext cx="5410200" cy="1015663"/>
          </a:xfrm>
          <a:prstGeom prst="rect">
            <a:avLst/>
          </a:prstGeom>
          <a:noFill/>
        </p:spPr>
        <p:txBody>
          <a:bodyPr wrap="square" rtlCol="0">
            <a:spAutoFit/>
          </a:bodyPr>
          <a:lstStyle/>
          <a:p>
            <a:pPr algn="ctr"/>
            <a:r>
              <a:rPr lang="en-US" sz="2000" b="1" dirty="0">
                <a:solidFill>
                  <a:srgbClr val="002060"/>
                </a:solidFill>
                <a:latin typeface="Poppins" panose="00000500000000000000" pitchFamily="2" charset="-18"/>
                <a:cs typeface="Poppins" panose="00000500000000000000" pitchFamily="2" charset="-18"/>
              </a:rPr>
              <a:t>Understanding and addressing risk as a vertically and horizontally </a:t>
            </a:r>
          </a:p>
          <a:p>
            <a:pPr algn="ctr"/>
            <a:r>
              <a:rPr lang="en-US" sz="2000" b="1" dirty="0">
                <a:solidFill>
                  <a:srgbClr val="002060"/>
                </a:solidFill>
                <a:latin typeface="Poppins" panose="00000500000000000000" pitchFamily="2" charset="-18"/>
                <a:cs typeface="Poppins" panose="00000500000000000000" pitchFamily="2" charset="-18"/>
              </a:rPr>
              <a:t>cumulative process</a:t>
            </a:r>
          </a:p>
        </p:txBody>
      </p:sp>
      <p:pic>
        <p:nvPicPr>
          <p:cNvPr id="4" name="Picture 3">
            <a:extLst>
              <a:ext uri="{FF2B5EF4-FFF2-40B4-BE49-F238E27FC236}">
                <a16:creationId xmlns:a16="http://schemas.microsoft.com/office/drawing/2014/main" id="{91E59508-4A33-ADB5-F35B-C5DF48ACF76C}"/>
              </a:ext>
            </a:extLst>
          </p:cNvPr>
          <p:cNvPicPr>
            <a:picLocks noChangeAspect="1"/>
          </p:cNvPicPr>
          <p:nvPr/>
        </p:nvPicPr>
        <p:blipFill>
          <a:blip r:embed="rId3"/>
          <a:stretch>
            <a:fillRect/>
          </a:stretch>
        </p:blipFill>
        <p:spPr>
          <a:xfrm>
            <a:off x="956993" y="2026581"/>
            <a:ext cx="8003315" cy="2870265"/>
          </a:xfrm>
          <a:prstGeom prst="rect">
            <a:avLst/>
          </a:prstGeom>
        </p:spPr>
      </p:pic>
      <p:pic>
        <p:nvPicPr>
          <p:cNvPr id="16" name="Picture 15">
            <a:extLst>
              <a:ext uri="{FF2B5EF4-FFF2-40B4-BE49-F238E27FC236}">
                <a16:creationId xmlns:a16="http://schemas.microsoft.com/office/drawing/2014/main" id="{178E73FA-22BE-8783-E488-D06533D766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1465" y="4944299"/>
            <a:ext cx="6974369" cy="5128210"/>
          </a:xfrm>
          <a:prstGeom prst="rect">
            <a:avLst/>
          </a:prstGeom>
        </p:spPr>
      </p:pic>
      <p:sp>
        <p:nvSpPr>
          <p:cNvPr id="17" name="TextBox 16">
            <a:extLst>
              <a:ext uri="{FF2B5EF4-FFF2-40B4-BE49-F238E27FC236}">
                <a16:creationId xmlns:a16="http://schemas.microsoft.com/office/drawing/2014/main" id="{0B78D129-62C0-B25D-915B-2B22BFEA146F}"/>
              </a:ext>
            </a:extLst>
          </p:cNvPr>
          <p:cNvSpPr txBox="1"/>
          <p:nvPr/>
        </p:nvSpPr>
        <p:spPr>
          <a:xfrm>
            <a:off x="0" y="157370"/>
            <a:ext cx="17879052" cy="1077218"/>
          </a:xfrm>
          <a:prstGeom prst="rect">
            <a:avLst/>
          </a:prstGeom>
          <a:solidFill>
            <a:schemeClr val="bg1"/>
          </a:solidFill>
        </p:spPr>
        <p:txBody>
          <a:bodyPr wrap="square" rtlCol="0">
            <a:spAutoFit/>
          </a:bodyPr>
          <a:lstStyle/>
          <a:p>
            <a:r>
              <a:rPr lang="en-US" sz="3200" b="1" dirty="0">
                <a:solidFill>
                  <a:srgbClr val="002060"/>
                </a:solidFill>
                <a:latin typeface="Arial" panose="020B0604020202020204" pitchFamily="34" charset="0"/>
                <a:cs typeface="Arial" panose="020B0604020202020204" pitchFamily="34" charset="0"/>
              </a:rPr>
              <a:t>3. Promote vertical and horizontal coordination across global, regional, and local governance networks </a:t>
            </a:r>
          </a:p>
        </p:txBody>
      </p:sp>
      <p:sp>
        <p:nvSpPr>
          <p:cNvPr id="18" name="TextBox 17">
            <a:extLst>
              <a:ext uri="{FF2B5EF4-FFF2-40B4-BE49-F238E27FC236}">
                <a16:creationId xmlns:a16="http://schemas.microsoft.com/office/drawing/2014/main" id="{F0C7948A-C817-B7D0-20CF-D0F9C125A7CD}"/>
              </a:ext>
            </a:extLst>
          </p:cNvPr>
          <p:cNvSpPr txBox="1"/>
          <p:nvPr/>
        </p:nvSpPr>
        <p:spPr>
          <a:xfrm>
            <a:off x="2057400" y="1251906"/>
            <a:ext cx="14935200" cy="523220"/>
          </a:xfrm>
          <a:prstGeom prst="rect">
            <a:avLst/>
          </a:prstGeom>
          <a:noFill/>
        </p:spPr>
        <p:txBody>
          <a:bodyPr wrap="square" rtlCol="0">
            <a:spAutoFit/>
          </a:bodyPr>
          <a:lstStyle/>
          <a:p>
            <a:pPr algn="ctr"/>
            <a:r>
              <a:rPr lang="en-US" sz="2800" b="1" dirty="0">
                <a:solidFill>
                  <a:srgbClr val="002060"/>
                </a:solidFill>
                <a:latin typeface="Arial" panose="020B0604020202020204" pitchFamily="34" charset="0"/>
                <a:cs typeface="Arial" panose="020B0604020202020204" pitchFamily="34" charset="0"/>
              </a:rPr>
              <a:t>………..managing for resilience is different than managing for efficiency</a:t>
            </a:r>
          </a:p>
        </p:txBody>
      </p:sp>
    </p:spTree>
    <p:extLst>
      <p:ext uri="{BB962C8B-B14F-4D97-AF65-F5344CB8AC3E}">
        <p14:creationId xmlns:p14="http://schemas.microsoft.com/office/powerpoint/2010/main" val="1135624848"/>
      </p:ext>
    </p:extLst>
  </p:cSld>
  <p:clrMapOvr>
    <a:masterClrMapping/>
  </p:clrMapOvr>
  <mc:AlternateContent xmlns:mc="http://schemas.openxmlformats.org/markup-compatibility/2006" xmlns:p14="http://schemas.microsoft.com/office/powerpoint/2010/main">
    <mc:Choice Requires="p14">
      <p:transition spd="slow" p14:dur="2000" advTm="25968"/>
    </mc:Choice>
    <mc:Fallback xmlns="">
      <p:transition spd="slow" advTm="259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783CA0-968C-7703-B182-578A625DF33A}"/>
              </a:ext>
            </a:extLst>
          </p:cNvPr>
          <p:cNvSpPr txBox="1"/>
          <p:nvPr/>
        </p:nvSpPr>
        <p:spPr>
          <a:xfrm>
            <a:off x="152400" y="9770628"/>
            <a:ext cx="7162800" cy="400110"/>
          </a:xfrm>
          <a:prstGeom prst="rect">
            <a:avLst/>
          </a:prstGeom>
          <a:noFill/>
        </p:spPr>
        <p:txBody>
          <a:bodyPr wrap="square" rtlCol="0">
            <a:spAutoFit/>
          </a:bodyPr>
          <a:lstStyle/>
          <a:p>
            <a:r>
              <a:rPr lang="en-US" sz="2000" dirty="0">
                <a:latin typeface="Poppins" panose="00000500000000000000" pitchFamily="2" charset="-18"/>
                <a:cs typeface="Poppins" panose="00000500000000000000" pitchFamily="2" charset="-18"/>
              </a:rPr>
              <a:t>(UNCCD 2023, FAO 2024, IDMP Examples as well)</a:t>
            </a:r>
          </a:p>
        </p:txBody>
      </p:sp>
      <p:pic>
        <p:nvPicPr>
          <p:cNvPr id="4" name="Picture 3">
            <a:extLst>
              <a:ext uri="{FF2B5EF4-FFF2-40B4-BE49-F238E27FC236}">
                <a16:creationId xmlns:a16="http://schemas.microsoft.com/office/drawing/2014/main" id="{FD285E3A-9BFE-D580-90E7-61488F2FC5F5}"/>
              </a:ext>
            </a:extLst>
          </p:cNvPr>
          <p:cNvPicPr>
            <a:picLocks noChangeAspect="1"/>
          </p:cNvPicPr>
          <p:nvPr/>
        </p:nvPicPr>
        <p:blipFill>
          <a:blip r:embed="rId2"/>
          <a:stretch>
            <a:fillRect/>
          </a:stretch>
        </p:blipFill>
        <p:spPr>
          <a:xfrm>
            <a:off x="1303428" y="1440593"/>
            <a:ext cx="11127894" cy="7970355"/>
          </a:xfrm>
          <a:prstGeom prst="rect">
            <a:avLst/>
          </a:prstGeom>
        </p:spPr>
      </p:pic>
      <p:pic>
        <p:nvPicPr>
          <p:cNvPr id="5" name="Picture 4">
            <a:extLst>
              <a:ext uri="{FF2B5EF4-FFF2-40B4-BE49-F238E27FC236}">
                <a16:creationId xmlns:a16="http://schemas.microsoft.com/office/drawing/2014/main" id="{7E22D469-B84B-88C2-0AB2-07E7F190667F}"/>
              </a:ext>
            </a:extLst>
          </p:cNvPr>
          <p:cNvPicPr>
            <a:picLocks noChangeAspect="1"/>
          </p:cNvPicPr>
          <p:nvPr/>
        </p:nvPicPr>
        <p:blipFill>
          <a:blip r:embed="rId3"/>
          <a:stretch>
            <a:fillRect/>
          </a:stretch>
        </p:blipFill>
        <p:spPr>
          <a:xfrm>
            <a:off x="12414389" y="1440593"/>
            <a:ext cx="3158478" cy="7898776"/>
          </a:xfrm>
          <a:prstGeom prst="rect">
            <a:avLst/>
          </a:prstGeom>
        </p:spPr>
      </p:pic>
      <p:sp>
        <p:nvSpPr>
          <p:cNvPr id="9" name="TextBox 8">
            <a:extLst>
              <a:ext uri="{FF2B5EF4-FFF2-40B4-BE49-F238E27FC236}">
                <a16:creationId xmlns:a16="http://schemas.microsoft.com/office/drawing/2014/main" id="{3FEFC87B-0674-2BCE-2EB8-CDCD70326DB6}"/>
              </a:ext>
            </a:extLst>
          </p:cNvPr>
          <p:cNvSpPr txBox="1"/>
          <p:nvPr/>
        </p:nvSpPr>
        <p:spPr>
          <a:xfrm>
            <a:off x="7441708" y="3912563"/>
            <a:ext cx="3654750" cy="707886"/>
          </a:xfrm>
          <a:prstGeom prst="rect">
            <a:avLst/>
          </a:prstGeom>
          <a:solidFill>
            <a:schemeClr val="tx2">
              <a:lumMod val="20000"/>
              <a:lumOff val="80000"/>
            </a:schemeClr>
          </a:solidFill>
        </p:spPr>
        <p:txBody>
          <a:bodyPr wrap="square" rtlCol="0">
            <a:spAutoFit/>
          </a:bodyPr>
          <a:lstStyle/>
          <a:p>
            <a:r>
              <a:rPr lang="en-US" sz="2000" dirty="0">
                <a:solidFill>
                  <a:srgbClr val="002060"/>
                </a:solidFill>
                <a:latin typeface="Poppins" panose="00000500000000000000" pitchFamily="2" charset="-18"/>
                <a:ea typeface="Calibri" panose="020F0502020204030204" pitchFamily="34" charset="0"/>
                <a:cs typeface="Poppins" panose="00000500000000000000" pitchFamily="2" charset="-18"/>
              </a:rPr>
              <a:t>Northern Rangelands Trust Kenya</a:t>
            </a:r>
            <a:r>
              <a:rPr lang="en-US" sz="2000" dirty="0">
                <a:solidFill>
                  <a:srgbClr val="002060"/>
                </a:solidFill>
                <a:latin typeface="Poppins" panose="00000500000000000000" pitchFamily="2" charset="-18"/>
                <a:cs typeface="Poppins" panose="00000500000000000000" pitchFamily="2" charset="-18"/>
              </a:rPr>
              <a:t> </a:t>
            </a:r>
          </a:p>
        </p:txBody>
      </p:sp>
      <p:sp>
        <p:nvSpPr>
          <p:cNvPr id="10" name="TextBox 9">
            <a:extLst>
              <a:ext uri="{FF2B5EF4-FFF2-40B4-BE49-F238E27FC236}">
                <a16:creationId xmlns:a16="http://schemas.microsoft.com/office/drawing/2014/main" id="{96E2680A-9D29-A22A-1310-4DB4A5A5CC43}"/>
              </a:ext>
            </a:extLst>
          </p:cNvPr>
          <p:cNvSpPr txBox="1"/>
          <p:nvPr/>
        </p:nvSpPr>
        <p:spPr>
          <a:xfrm>
            <a:off x="8507328" y="7092414"/>
            <a:ext cx="2918344" cy="1938992"/>
          </a:xfrm>
          <a:prstGeom prst="rect">
            <a:avLst/>
          </a:prstGeom>
          <a:solidFill>
            <a:schemeClr val="tx2">
              <a:lumMod val="20000"/>
              <a:lumOff val="80000"/>
            </a:schemeClr>
          </a:solidFill>
        </p:spPr>
        <p:txBody>
          <a:bodyPr wrap="square" rtlCol="0">
            <a:spAutoFit/>
          </a:bodyPr>
          <a:lstStyle/>
          <a:p>
            <a:r>
              <a:rPr lang="en-US" sz="2000" dirty="0">
                <a:solidFill>
                  <a:srgbClr val="002060"/>
                </a:solidFill>
                <a:latin typeface="Poppins" panose="00000500000000000000" pitchFamily="2" charset="-18"/>
                <a:ea typeface="Calibri" panose="020F0502020204030204" pitchFamily="34" charset="0"/>
                <a:cs typeface="Poppins" panose="00000500000000000000" pitchFamily="2" charset="-18"/>
              </a:rPr>
              <a:t>Namibian Association of Community-Based Natural Resource Management Support Organization</a:t>
            </a:r>
            <a:endParaRPr lang="en-US" sz="2000" dirty="0">
              <a:solidFill>
                <a:srgbClr val="002060"/>
              </a:solidFill>
              <a:latin typeface="Poppins" panose="00000500000000000000" pitchFamily="2" charset="-18"/>
              <a:cs typeface="Poppins" panose="00000500000000000000" pitchFamily="2" charset="-18"/>
            </a:endParaRPr>
          </a:p>
        </p:txBody>
      </p:sp>
      <p:sp>
        <p:nvSpPr>
          <p:cNvPr id="11" name="TextBox 10">
            <a:extLst>
              <a:ext uri="{FF2B5EF4-FFF2-40B4-BE49-F238E27FC236}">
                <a16:creationId xmlns:a16="http://schemas.microsoft.com/office/drawing/2014/main" id="{A36E6D87-F71E-9F26-CD48-1B0340A121E2}"/>
              </a:ext>
            </a:extLst>
          </p:cNvPr>
          <p:cNvSpPr txBox="1"/>
          <p:nvPr/>
        </p:nvSpPr>
        <p:spPr>
          <a:xfrm>
            <a:off x="6527800" y="4699536"/>
            <a:ext cx="3300184" cy="2246769"/>
          </a:xfrm>
          <a:prstGeom prst="rect">
            <a:avLst/>
          </a:prstGeom>
          <a:solidFill>
            <a:schemeClr val="tx2">
              <a:lumMod val="20000"/>
              <a:lumOff val="80000"/>
            </a:schemeClr>
          </a:solidFill>
        </p:spPr>
        <p:txBody>
          <a:bodyPr wrap="square" rtlCol="0">
            <a:spAutoFit/>
          </a:bodyPr>
          <a:lstStyle/>
          <a:p>
            <a:r>
              <a:rPr lang="en-US" sz="2000" dirty="0">
                <a:solidFill>
                  <a:srgbClr val="002060"/>
                </a:solidFill>
                <a:latin typeface="Poppins" panose="00000500000000000000" pitchFamily="2" charset="-18"/>
                <a:ea typeface="Calibri" panose="020F0502020204030204" pitchFamily="34" charset="0"/>
                <a:cs typeface="Poppins" panose="00000500000000000000" pitchFamily="2" charset="-18"/>
              </a:rPr>
              <a:t>Peoples of Africa Coordinating Committee (IPACC), a network of 135 Indigenous peoples’ organizations in 21 African countries</a:t>
            </a:r>
            <a:endParaRPr lang="en-US" sz="2000" dirty="0">
              <a:solidFill>
                <a:srgbClr val="002060"/>
              </a:solidFill>
              <a:latin typeface="Poppins" panose="00000500000000000000" pitchFamily="2" charset="-18"/>
              <a:cs typeface="Poppins" panose="00000500000000000000" pitchFamily="2" charset="-18"/>
            </a:endParaRPr>
          </a:p>
        </p:txBody>
      </p:sp>
      <p:sp>
        <p:nvSpPr>
          <p:cNvPr id="2" name="TextBox 1">
            <a:extLst>
              <a:ext uri="{FF2B5EF4-FFF2-40B4-BE49-F238E27FC236}">
                <a16:creationId xmlns:a16="http://schemas.microsoft.com/office/drawing/2014/main" id="{E88FAE62-8677-6F8A-6DC7-865E23E901E1}"/>
              </a:ext>
            </a:extLst>
          </p:cNvPr>
          <p:cNvSpPr txBox="1"/>
          <p:nvPr/>
        </p:nvSpPr>
        <p:spPr>
          <a:xfrm>
            <a:off x="724631" y="289135"/>
            <a:ext cx="17563369" cy="954107"/>
          </a:xfrm>
          <a:prstGeom prst="rect">
            <a:avLst/>
          </a:prstGeom>
          <a:noFill/>
        </p:spPr>
        <p:txBody>
          <a:bodyPr wrap="square" rtlCol="0">
            <a:spAutoFit/>
          </a:bodyPr>
          <a:lstStyle/>
          <a:p>
            <a:r>
              <a:rPr lang="en-US" sz="2800" b="1" dirty="0">
                <a:solidFill>
                  <a:srgbClr val="002060"/>
                </a:solidFill>
                <a:latin typeface="Poppins" panose="00000500000000000000" pitchFamily="2" charset="-18"/>
                <a:cs typeface="Poppins" panose="00000500000000000000" pitchFamily="2" charset="-18"/>
              </a:rPr>
              <a:t>4. Active learning from existing experience: Many valuable examples around the world, from which much can </a:t>
            </a:r>
            <a:r>
              <a:rPr lang="en-US" sz="2800" b="1">
                <a:solidFill>
                  <a:srgbClr val="002060"/>
                </a:solidFill>
                <a:latin typeface="Poppins" panose="00000500000000000000" pitchFamily="2" charset="-18"/>
                <a:cs typeface="Poppins" panose="00000500000000000000" pitchFamily="2" charset="-18"/>
              </a:rPr>
              <a:t>be learned (</a:t>
            </a:r>
            <a:r>
              <a:rPr lang="en-US" sz="2800" b="1" dirty="0">
                <a:solidFill>
                  <a:srgbClr val="002060"/>
                </a:solidFill>
                <a:latin typeface="Poppins" panose="00000500000000000000" pitchFamily="2" charset="-18"/>
                <a:cs typeface="Poppins" panose="00000500000000000000" pitchFamily="2" charset="-18"/>
              </a:rPr>
              <a:t>UNCCD 2023-present)</a:t>
            </a:r>
          </a:p>
        </p:txBody>
      </p:sp>
      <p:sp>
        <p:nvSpPr>
          <p:cNvPr id="3" name="Slide Number Placeholder 2">
            <a:extLst>
              <a:ext uri="{FF2B5EF4-FFF2-40B4-BE49-F238E27FC236}">
                <a16:creationId xmlns:a16="http://schemas.microsoft.com/office/drawing/2014/main" id="{FEDF8FCF-B73F-786B-0496-B7DBEEB029E6}"/>
              </a:ext>
            </a:extLst>
          </p:cNvPr>
          <p:cNvSpPr>
            <a:spLocks noGrp="1"/>
          </p:cNvSpPr>
          <p:nvPr>
            <p:ph type="sldNum" sz="quarter" idx="12"/>
          </p:nvPr>
        </p:nvSpPr>
        <p:spPr>
          <a:xfrm>
            <a:off x="6553200" y="6356350"/>
            <a:ext cx="2359226" cy="361265"/>
          </a:xfrm>
        </p:spPr>
        <p:txBody>
          <a:bodyPr/>
          <a:lstStyle/>
          <a:p>
            <a:fld id="{B6F15528-21DE-4FAA-801E-634DDDAF4B2B}" type="slidenum">
              <a:rPr lang="en-US" sz="2000" smtClean="0">
                <a:latin typeface="Poppins" panose="00000500000000000000" pitchFamily="2" charset="-18"/>
                <a:cs typeface="Poppins" panose="00000500000000000000" pitchFamily="2" charset="-18"/>
              </a:rPr>
              <a:pPr/>
              <a:t>19</a:t>
            </a:fld>
            <a:endParaRPr lang="en-US" sz="2000">
              <a:latin typeface="Poppins" panose="00000500000000000000" pitchFamily="2" charset="-18"/>
              <a:cs typeface="Poppins" panose="00000500000000000000" pitchFamily="2" charset="-18"/>
            </a:endParaRPr>
          </a:p>
        </p:txBody>
      </p:sp>
      <p:pic>
        <p:nvPicPr>
          <p:cNvPr id="7" name="Picture 6">
            <a:extLst>
              <a:ext uri="{FF2B5EF4-FFF2-40B4-BE49-F238E27FC236}">
                <a16:creationId xmlns:a16="http://schemas.microsoft.com/office/drawing/2014/main" id="{8A2A89F6-441D-E0E9-C8D0-7EA7AA3BC88B}"/>
              </a:ext>
            </a:extLst>
          </p:cNvPr>
          <p:cNvPicPr>
            <a:picLocks noChangeAspect="1"/>
          </p:cNvPicPr>
          <p:nvPr/>
        </p:nvPicPr>
        <p:blipFill>
          <a:blip r:embed="rId4"/>
          <a:stretch>
            <a:fillRect/>
          </a:stretch>
        </p:blipFill>
        <p:spPr>
          <a:xfrm>
            <a:off x="8010164" y="3155620"/>
            <a:ext cx="8808450" cy="4738724"/>
          </a:xfrm>
          <a:prstGeom prst="rect">
            <a:avLst/>
          </a:prstGeom>
        </p:spPr>
      </p:pic>
    </p:spTree>
    <p:extLst>
      <p:ext uri="{BB962C8B-B14F-4D97-AF65-F5344CB8AC3E}">
        <p14:creationId xmlns:p14="http://schemas.microsoft.com/office/powerpoint/2010/main" val="2058264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3DC43A-35D8-4144-8AF6-34EC934D8358}"/>
              </a:ext>
            </a:extLst>
          </p:cNvPr>
          <p:cNvSpPr txBox="1"/>
          <p:nvPr/>
        </p:nvSpPr>
        <p:spPr>
          <a:xfrm>
            <a:off x="3723026" y="1238400"/>
            <a:ext cx="10601311" cy="5001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9543" tIns="49543" rIns="49543" bIns="49543" numCol="1" spcCol="38100" rtlCol="0" anchor="t">
            <a:spAutoFit/>
          </a:bodyPr>
          <a:lstStyle/>
          <a:p>
            <a:pPr marL="774148" indent="-774148"/>
            <a:r>
              <a:rPr lang="en-US" sz="2600" dirty="0">
                <a:solidFill>
                  <a:srgbClr val="C00000"/>
                </a:solidFill>
              </a:rPr>
              <a:t> </a:t>
            </a:r>
          </a:p>
        </p:txBody>
      </p:sp>
      <p:pic>
        <p:nvPicPr>
          <p:cNvPr id="5122" name="Picture 2">
            <a:extLst>
              <a:ext uri="{FF2B5EF4-FFF2-40B4-BE49-F238E27FC236}">
                <a16:creationId xmlns:a16="http://schemas.microsoft.com/office/drawing/2014/main" id="{43D9DB8A-2856-45EC-AFA4-761568C502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960" y="-1485900"/>
            <a:ext cx="19239160" cy="11788711"/>
          </a:xfrm>
          <a:prstGeom prst="rect">
            <a:avLst/>
          </a:prstGeom>
          <a:noFill/>
          <a:extLst>
            <a:ext uri="{909E8E84-426E-40DD-AFC4-6F175D3DCCD1}">
              <a14:hiddenFill xmlns:a14="http://schemas.microsoft.com/office/drawing/2010/main">
                <a:solidFill>
                  <a:srgbClr val="FFFFFF"/>
                </a:solidFill>
              </a14:hiddenFill>
            </a:ext>
          </a:extLst>
        </p:spPr>
      </p:pic>
      <p:sp>
        <p:nvSpPr>
          <p:cNvPr id="4" name="Down Arrow Callout 3">
            <a:extLst>
              <a:ext uri="{FF2B5EF4-FFF2-40B4-BE49-F238E27FC236}">
                <a16:creationId xmlns:a16="http://schemas.microsoft.com/office/drawing/2014/main" id="{03392E0C-B6D8-F74A-A763-B46E1DC03F9A}"/>
              </a:ext>
            </a:extLst>
          </p:cNvPr>
          <p:cNvSpPr/>
          <p:nvPr/>
        </p:nvSpPr>
        <p:spPr>
          <a:xfrm>
            <a:off x="3491805" y="2750941"/>
            <a:ext cx="2908995" cy="868559"/>
          </a:xfrm>
          <a:prstGeom prst="downArrowCallou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9543" tIns="49543" rIns="49543" bIns="49543" numCol="1" spcCol="38100" rtlCol="0" anchor="ctr">
            <a:spAutoFit/>
          </a:bodyPr>
          <a:lstStyle/>
          <a:p>
            <a:pPr algn="ctr" defTabSz="1130255"/>
            <a:r>
              <a:rPr lang="en-US" sz="3034" b="1" dirty="0">
                <a:latin typeface="Poppins" panose="00000500000000000000" pitchFamily="2" charset="-18"/>
                <a:cs typeface="Poppins" panose="00000500000000000000" pitchFamily="2" charset="-18"/>
              </a:rPr>
              <a:t>Increasingly</a:t>
            </a:r>
            <a:r>
              <a:rPr lang="en-US" sz="3034" dirty="0">
                <a:latin typeface="Poppins" panose="00000500000000000000" pitchFamily="2" charset="-18"/>
                <a:cs typeface="Poppins" panose="00000500000000000000" pitchFamily="2" charset="-18"/>
              </a:rPr>
              <a:t> </a:t>
            </a:r>
          </a:p>
        </p:txBody>
      </p:sp>
      <p:pic>
        <p:nvPicPr>
          <p:cNvPr id="20" name="Picture 19">
            <a:extLst>
              <a:ext uri="{FF2B5EF4-FFF2-40B4-BE49-F238E27FC236}">
                <a16:creationId xmlns:a16="http://schemas.microsoft.com/office/drawing/2014/main" id="{FA8047E0-43FC-5416-FF2B-0E1D554BD8C6}"/>
              </a:ext>
            </a:extLst>
          </p:cNvPr>
          <p:cNvPicPr>
            <a:picLocks noChangeAspect="1"/>
          </p:cNvPicPr>
          <p:nvPr/>
        </p:nvPicPr>
        <p:blipFill>
          <a:blip r:embed="rId3"/>
          <a:stretch>
            <a:fillRect/>
          </a:stretch>
        </p:blipFill>
        <p:spPr>
          <a:xfrm>
            <a:off x="808482" y="4961737"/>
            <a:ext cx="6212056" cy="2561368"/>
          </a:xfrm>
          <a:prstGeom prst="rect">
            <a:avLst/>
          </a:prstGeom>
        </p:spPr>
      </p:pic>
      <p:sp>
        <p:nvSpPr>
          <p:cNvPr id="21" name="TextBox 20">
            <a:extLst>
              <a:ext uri="{FF2B5EF4-FFF2-40B4-BE49-F238E27FC236}">
                <a16:creationId xmlns:a16="http://schemas.microsoft.com/office/drawing/2014/main" id="{EB11955D-51DD-D137-F462-357AF7D09CDB}"/>
              </a:ext>
            </a:extLst>
          </p:cNvPr>
          <p:cNvSpPr txBox="1"/>
          <p:nvPr/>
        </p:nvSpPr>
        <p:spPr>
          <a:xfrm>
            <a:off x="14370300" y="118159"/>
            <a:ext cx="1579956" cy="4189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2239" tIns="62239" rIns="62239" bIns="62239" numCol="1" spcCol="38100" rtlCol="0" anchor="t">
            <a:spAutoFit/>
          </a:bodyPr>
          <a:lstStyle/>
          <a:p>
            <a:pPr defTabSz="1419818" hangingPunct="0"/>
            <a:r>
              <a:rPr lang="en-US" sz="1906" dirty="0">
                <a:solidFill>
                  <a:srgbClr val="294A64"/>
                </a:solidFill>
                <a:latin typeface="Arial" panose="020B0604020202020204" pitchFamily="34" charset="0"/>
                <a:cs typeface="Arial" panose="020B0604020202020204" pitchFamily="34" charset="0"/>
                <a:sym typeface="Roboto Regular"/>
              </a:rPr>
              <a:t>WMO </a:t>
            </a:r>
            <a:r>
              <a:rPr lang="en-US" sz="1906" dirty="0" err="1">
                <a:solidFill>
                  <a:srgbClr val="294A64"/>
                </a:solidFill>
                <a:latin typeface="Arial" panose="020B0604020202020204" pitchFamily="34" charset="0"/>
                <a:cs typeface="Arial" panose="020B0604020202020204" pitchFamily="34" charset="0"/>
                <a:sym typeface="Roboto Regular"/>
              </a:rPr>
              <a:t>CAgM</a:t>
            </a:r>
            <a:endParaRPr lang="en-US" sz="1906" dirty="0">
              <a:solidFill>
                <a:srgbClr val="294A64"/>
              </a:solidFill>
              <a:latin typeface="Arial" panose="020B0604020202020204" pitchFamily="34" charset="0"/>
              <a:cs typeface="Arial" panose="020B0604020202020204" pitchFamily="34" charset="0"/>
              <a:sym typeface="Roboto Regular"/>
            </a:endParaRPr>
          </a:p>
        </p:txBody>
      </p:sp>
      <p:pic>
        <p:nvPicPr>
          <p:cNvPr id="19" name="Picture 2" descr="\\Nmfo-tnc\steward\Conservation\Projects\StatewideandRegional\SW Climate Change Initiative\Reports\SWCCI Regional Assessment 2010\Final Draft\Figure 3 Temperature Effects\Fig 3 Global Change Type Drought.png">
            <a:extLst>
              <a:ext uri="{FF2B5EF4-FFF2-40B4-BE49-F238E27FC236}">
                <a16:creationId xmlns:a16="http://schemas.microsoft.com/office/drawing/2014/main" id="{10D613CF-69DB-1B27-0AE0-CBD614853022}"/>
              </a:ext>
            </a:extLst>
          </p:cNvPr>
          <p:cNvPicPr>
            <a:picLocks noChangeAspect="1" noChangeArrowheads="1"/>
          </p:cNvPicPr>
          <p:nvPr/>
        </p:nvPicPr>
        <p:blipFill>
          <a:blip r:embed="rId4" cstate="print"/>
          <a:srcRect/>
          <a:stretch>
            <a:fillRect/>
          </a:stretch>
        </p:blipFill>
        <p:spPr bwMode="auto">
          <a:xfrm>
            <a:off x="1192211" y="7715788"/>
            <a:ext cx="5208589" cy="2408053"/>
          </a:xfrm>
          <a:prstGeom prst="rect">
            <a:avLst/>
          </a:prstGeom>
          <a:noFill/>
        </p:spPr>
      </p:pic>
      <p:sp>
        <p:nvSpPr>
          <p:cNvPr id="22" name="Slide Number Placeholder 21">
            <a:extLst>
              <a:ext uri="{FF2B5EF4-FFF2-40B4-BE49-F238E27FC236}">
                <a16:creationId xmlns:a16="http://schemas.microsoft.com/office/drawing/2014/main" id="{8160C9B7-137F-A1D3-6569-875508966020}"/>
              </a:ext>
            </a:extLst>
          </p:cNvPr>
          <p:cNvSpPr>
            <a:spLocks noGrp="1"/>
          </p:cNvSpPr>
          <p:nvPr>
            <p:ph type="sldNum" sz="quarter" idx="2"/>
          </p:nvPr>
        </p:nvSpPr>
        <p:spPr/>
        <p:txBody>
          <a:bodyPr/>
          <a:lstStyle/>
          <a:p>
            <a:fld id="{86CB4B4D-7CA3-9044-876B-883B54F8677D}" type="slidenum">
              <a:rPr lang="en-US" smtClean="0"/>
              <a:t>2</a:t>
            </a:fld>
            <a:endParaRPr lang="en-US"/>
          </a:p>
        </p:txBody>
      </p:sp>
      <p:pic>
        <p:nvPicPr>
          <p:cNvPr id="23" name="Picture 22">
            <a:extLst>
              <a:ext uri="{FF2B5EF4-FFF2-40B4-BE49-F238E27FC236}">
                <a16:creationId xmlns:a16="http://schemas.microsoft.com/office/drawing/2014/main" id="{21B427BB-7B8A-121D-0E9C-F57F90DFA5A9}"/>
              </a:ext>
            </a:extLst>
          </p:cNvPr>
          <p:cNvPicPr>
            <a:picLocks noChangeAspect="1"/>
          </p:cNvPicPr>
          <p:nvPr/>
        </p:nvPicPr>
        <p:blipFill rotWithShape="1">
          <a:blip r:embed="rId5"/>
          <a:srcRect t="17507"/>
          <a:stretch/>
        </p:blipFill>
        <p:spPr>
          <a:xfrm>
            <a:off x="9419933" y="779796"/>
            <a:ext cx="9075971" cy="3421399"/>
          </a:xfrm>
          <a:prstGeom prst="rect">
            <a:avLst/>
          </a:prstGeom>
        </p:spPr>
      </p:pic>
      <p:grpSp>
        <p:nvGrpSpPr>
          <p:cNvPr id="24" name="Group 23">
            <a:extLst>
              <a:ext uri="{FF2B5EF4-FFF2-40B4-BE49-F238E27FC236}">
                <a16:creationId xmlns:a16="http://schemas.microsoft.com/office/drawing/2014/main" id="{71C96985-B9F4-8DD5-469D-37D9FDA309B1}"/>
              </a:ext>
            </a:extLst>
          </p:cNvPr>
          <p:cNvGrpSpPr/>
          <p:nvPr/>
        </p:nvGrpSpPr>
        <p:grpSpPr>
          <a:xfrm>
            <a:off x="8581553" y="4974561"/>
            <a:ext cx="10210800" cy="5194280"/>
            <a:chOff x="342423" y="1112975"/>
            <a:chExt cx="6327822" cy="3031718"/>
          </a:xfrm>
        </p:grpSpPr>
        <p:sp>
          <p:nvSpPr>
            <p:cNvPr id="25" name="Rectangle 24">
              <a:extLst>
                <a:ext uri="{FF2B5EF4-FFF2-40B4-BE49-F238E27FC236}">
                  <a16:creationId xmlns:a16="http://schemas.microsoft.com/office/drawing/2014/main" id="{C5DFDA38-5040-917C-9B23-2A730E10A96F}"/>
                </a:ext>
              </a:extLst>
            </p:cNvPr>
            <p:cNvSpPr/>
            <p:nvPr/>
          </p:nvSpPr>
          <p:spPr>
            <a:xfrm>
              <a:off x="342423" y="1112975"/>
              <a:ext cx="6306084" cy="3031718"/>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57"/>
            </a:p>
          </p:txBody>
        </p:sp>
        <p:grpSp>
          <p:nvGrpSpPr>
            <p:cNvPr id="26" name="Group 25">
              <a:extLst>
                <a:ext uri="{FF2B5EF4-FFF2-40B4-BE49-F238E27FC236}">
                  <a16:creationId xmlns:a16="http://schemas.microsoft.com/office/drawing/2014/main" id="{D4BEBF30-FE19-3224-240E-D1CA8901AF0A}"/>
                </a:ext>
              </a:extLst>
            </p:cNvPr>
            <p:cNvGrpSpPr/>
            <p:nvPr/>
          </p:nvGrpSpPr>
          <p:grpSpPr>
            <a:xfrm>
              <a:off x="392168" y="1186355"/>
              <a:ext cx="3282089" cy="2758140"/>
              <a:chOff x="685207" y="1453948"/>
              <a:chExt cx="5834825" cy="4903360"/>
            </a:xfrm>
          </p:grpSpPr>
          <p:sp>
            <p:nvSpPr>
              <p:cNvPr id="32" name="Hexagon 31">
                <a:extLst>
                  <a:ext uri="{FF2B5EF4-FFF2-40B4-BE49-F238E27FC236}">
                    <a16:creationId xmlns:a16="http://schemas.microsoft.com/office/drawing/2014/main" id="{D89295FF-B794-4B8F-7F78-44235AC666BB}"/>
                  </a:ext>
                </a:extLst>
              </p:cNvPr>
              <p:cNvSpPr/>
              <p:nvPr/>
            </p:nvSpPr>
            <p:spPr>
              <a:xfrm>
                <a:off x="1489688" y="1453948"/>
                <a:ext cx="4994255" cy="1569097"/>
              </a:xfrm>
              <a:prstGeom prst="hexagon">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1525">
                  <a:defRPr/>
                </a:pPr>
                <a:r>
                  <a:rPr lang="en-US" sz="1350" b="1" dirty="0">
                    <a:solidFill>
                      <a:prstClr val="black"/>
                    </a:solidFill>
                    <a:latin typeface="Calibri"/>
                  </a:rPr>
                  <a:t>Meteorological Drought</a:t>
                </a:r>
              </a:p>
              <a:p>
                <a:pPr marL="144662" indent="-144662">
                  <a:spcBef>
                    <a:spcPts val="507"/>
                  </a:spcBef>
                  <a:buFont typeface="Wingdings" pitchFamily="2" charset="2"/>
                  <a:buChar char="q"/>
                  <a:defRPr/>
                </a:pPr>
                <a:r>
                  <a:rPr lang="en-US" sz="1013" dirty="0">
                    <a:solidFill>
                      <a:prstClr val="black"/>
                    </a:solidFill>
                    <a:latin typeface="Calibri"/>
                  </a:rPr>
                  <a:t>Reduced precipitation and increased variability</a:t>
                </a:r>
              </a:p>
              <a:p>
                <a:pPr marL="144662" indent="-144662">
                  <a:buFont typeface="Wingdings" pitchFamily="2" charset="2"/>
                  <a:buChar char="q"/>
                  <a:defRPr/>
                </a:pPr>
                <a:r>
                  <a:rPr lang="en-US" sz="1013" dirty="0">
                    <a:solidFill>
                      <a:prstClr val="black"/>
                    </a:solidFill>
                    <a:latin typeface="Calibri"/>
                  </a:rPr>
                  <a:t>Increased temperatures and evaporative demand</a:t>
                </a:r>
              </a:p>
              <a:p>
                <a:pPr marL="144662" indent="-144662" defTabSz="771525">
                  <a:buFont typeface="Wingdings" pitchFamily="2" charset="2"/>
                  <a:buChar char="q"/>
                  <a:defRPr/>
                </a:pPr>
                <a:r>
                  <a:rPr lang="en-US" sz="1013" dirty="0">
                    <a:solidFill>
                      <a:prstClr val="black"/>
                    </a:solidFill>
                    <a:latin typeface="Calibri"/>
                  </a:rPr>
                  <a:t>Drying plants, increased forest and rangeland fires</a:t>
                </a:r>
              </a:p>
              <a:p>
                <a:pPr marL="144662" indent="-144662" defTabSz="771525">
                  <a:buFont typeface="Wingdings" pitchFamily="2" charset="2"/>
                  <a:buChar char="q"/>
                  <a:defRPr/>
                </a:pPr>
                <a:r>
                  <a:rPr lang="en-US" sz="1013" dirty="0">
                    <a:solidFill>
                      <a:prstClr val="black"/>
                    </a:solidFill>
                    <a:latin typeface="Calibri"/>
                  </a:rPr>
                  <a:t>Increased water req. and demands (agric., society)</a:t>
                </a:r>
              </a:p>
              <a:p>
                <a:pPr marL="144662" indent="-144662" defTabSz="771525">
                  <a:buFont typeface="Wingdings" pitchFamily="2" charset="2"/>
                  <a:buChar char="q"/>
                  <a:defRPr/>
                </a:pPr>
                <a:r>
                  <a:rPr lang="en-US" sz="1013" dirty="0">
                    <a:solidFill>
                      <a:prstClr val="black"/>
                    </a:solidFill>
                    <a:latin typeface="Calibri"/>
                  </a:rPr>
                  <a:t>Impacts on biodiversity balance, fauna and flora</a:t>
                </a:r>
              </a:p>
            </p:txBody>
          </p:sp>
          <p:sp>
            <p:nvSpPr>
              <p:cNvPr id="33" name="Hexagon 32">
                <a:extLst>
                  <a:ext uri="{FF2B5EF4-FFF2-40B4-BE49-F238E27FC236}">
                    <a16:creationId xmlns:a16="http://schemas.microsoft.com/office/drawing/2014/main" id="{3165D156-0059-A126-367C-4EDFF42ADC18}"/>
                  </a:ext>
                </a:extLst>
              </p:cNvPr>
              <p:cNvSpPr/>
              <p:nvPr/>
            </p:nvSpPr>
            <p:spPr>
              <a:xfrm>
                <a:off x="1491126" y="3107757"/>
                <a:ext cx="5028906" cy="1613466"/>
              </a:xfrm>
              <a:prstGeom prst="hexagon">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1525">
                  <a:defRPr/>
                </a:pPr>
                <a:r>
                  <a:rPr lang="en-US" sz="1350" b="1" dirty="0">
                    <a:solidFill>
                      <a:prstClr val="black"/>
                    </a:solidFill>
                    <a:latin typeface="Calibri"/>
                  </a:rPr>
                  <a:t>Hydrological Drought</a:t>
                </a:r>
              </a:p>
              <a:p>
                <a:pPr marL="144662" indent="-144662" defTabSz="771525">
                  <a:spcBef>
                    <a:spcPts val="507"/>
                  </a:spcBef>
                  <a:buFont typeface="Wingdings" pitchFamily="2" charset="2"/>
                  <a:buChar char="q"/>
                  <a:defRPr/>
                </a:pPr>
                <a:r>
                  <a:rPr lang="en-US" sz="1013" dirty="0">
                    <a:solidFill>
                      <a:prstClr val="black"/>
                    </a:solidFill>
                    <a:latin typeface="Calibri"/>
                  </a:rPr>
                  <a:t>Reduced surface fresh water and ground water recharge</a:t>
                </a:r>
              </a:p>
              <a:p>
                <a:pPr marL="144662" indent="-144662" defTabSz="771525">
                  <a:buFont typeface="Wingdings" pitchFamily="2" charset="2"/>
                  <a:buChar char="q"/>
                  <a:defRPr/>
                </a:pPr>
                <a:r>
                  <a:rPr lang="en-US" sz="1013" dirty="0">
                    <a:solidFill>
                      <a:prstClr val="black"/>
                    </a:solidFill>
                    <a:latin typeface="Calibri"/>
                  </a:rPr>
                  <a:t>Reduced hydroelectric production and  industry output</a:t>
                </a:r>
              </a:p>
              <a:p>
                <a:pPr marL="144662" indent="-144662" defTabSz="771525">
                  <a:buFont typeface="Wingdings" pitchFamily="2" charset="2"/>
                  <a:buChar char="q"/>
                  <a:defRPr/>
                </a:pPr>
                <a:r>
                  <a:rPr lang="en-US" sz="1013" dirty="0">
                    <a:solidFill>
                      <a:prstClr val="black"/>
                    </a:solidFill>
                    <a:latin typeface="Calibri"/>
                  </a:rPr>
                  <a:t>Negative effects on tourism  </a:t>
                </a:r>
              </a:p>
              <a:p>
                <a:pPr marL="144662" indent="-144662" defTabSz="771525">
                  <a:buFont typeface="Wingdings" pitchFamily="2" charset="2"/>
                  <a:buChar char="q"/>
                  <a:defRPr/>
                </a:pPr>
                <a:r>
                  <a:rPr lang="en-US" sz="1013" dirty="0">
                    <a:solidFill>
                      <a:prstClr val="black"/>
                    </a:solidFill>
                    <a:latin typeface="Calibri"/>
                  </a:rPr>
                  <a:t>Reduced  Water quality</a:t>
                </a:r>
              </a:p>
              <a:p>
                <a:pPr marL="144662" indent="-144662" defTabSz="771525">
                  <a:buFont typeface="Wingdings" pitchFamily="2" charset="2"/>
                  <a:buChar char="q"/>
                  <a:defRPr/>
                </a:pPr>
                <a:r>
                  <a:rPr lang="en-US" sz="1013" dirty="0">
                    <a:solidFill>
                      <a:prstClr val="black"/>
                    </a:solidFill>
                    <a:latin typeface="Calibri"/>
                  </a:rPr>
                  <a:t>Impacts on fish production</a:t>
                </a:r>
              </a:p>
              <a:p>
                <a:pPr algn="ctr" defTabSz="771525">
                  <a:defRPr/>
                </a:pPr>
                <a:endParaRPr lang="en-US" sz="887" b="1" dirty="0">
                  <a:solidFill>
                    <a:prstClr val="black"/>
                  </a:solidFill>
                  <a:latin typeface="Calibri"/>
                </a:endParaRPr>
              </a:p>
            </p:txBody>
          </p:sp>
          <p:sp>
            <p:nvSpPr>
              <p:cNvPr id="34" name="Hexagon 33">
                <a:extLst>
                  <a:ext uri="{FF2B5EF4-FFF2-40B4-BE49-F238E27FC236}">
                    <a16:creationId xmlns:a16="http://schemas.microsoft.com/office/drawing/2014/main" id="{934D3E82-4672-7857-E89B-B6FF099954FD}"/>
                  </a:ext>
                </a:extLst>
              </p:cNvPr>
              <p:cNvSpPr/>
              <p:nvPr/>
            </p:nvSpPr>
            <p:spPr>
              <a:xfrm>
                <a:off x="1547292" y="4807853"/>
                <a:ext cx="4913273" cy="1549455"/>
              </a:xfrm>
              <a:prstGeom prst="hexagon">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1525">
                  <a:defRPr/>
                </a:pPr>
                <a:r>
                  <a:rPr lang="en-US" sz="1350" b="1" dirty="0">
                    <a:solidFill>
                      <a:prstClr val="black"/>
                    </a:solidFill>
                    <a:latin typeface="Calibri"/>
                  </a:rPr>
                  <a:t>Agricultural/Soil Moisture Drought</a:t>
                </a:r>
                <a:endParaRPr lang="en-US" sz="887" b="1" dirty="0">
                  <a:solidFill>
                    <a:prstClr val="black"/>
                  </a:solidFill>
                  <a:latin typeface="Calibri"/>
                </a:endParaRPr>
              </a:p>
              <a:p>
                <a:pPr marL="144662" indent="-144662" defTabSz="771525">
                  <a:spcBef>
                    <a:spcPts val="507"/>
                  </a:spcBef>
                  <a:buFont typeface="Wingdings" pitchFamily="2" charset="2"/>
                  <a:buChar char="q"/>
                  <a:defRPr/>
                </a:pPr>
                <a:r>
                  <a:rPr lang="en-US" sz="1013" dirty="0">
                    <a:solidFill>
                      <a:prstClr val="black"/>
                    </a:solidFill>
                    <a:latin typeface="Calibri"/>
                  </a:rPr>
                  <a:t>Impacts on rain-fed agriculture</a:t>
                </a:r>
              </a:p>
              <a:p>
                <a:pPr marL="144662" indent="-144662" defTabSz="771525">
                  <a:buFont typeface="Wingdings" pitchFamily="2" charset="2"/>
                  <a:buChar char="q"/>
                  <a:defRPr/>
                </a:pPr>
                <a:r>
                  <a:rPr lang="en-US" sz="1013" dirty="0">
                    <a:solidFill>
                      <a:prstClr val="black"/>
                    </a:solidFill>
                    <a:latin typeface="Calibri"/>
                  </a:rPr>
                  <a:t>Demands on irrigated agriculture</a:t>
                </a:r>
              </a:p>
              <a:p>
                <a:pPr marL="144662" indent="-144662" defTabSz="771525">
                  <a:buFont typeface="Wingdings" pitchFamily="2" charset="2"/>
                  <a:buChar char="q"/>
                  <a:defRPr/>
                </a:pPr>
                <a:r>
                  <a:rPr lang="en-US" sz="1013" dirty="0">
                    <a:solidFill>
                      <a:prstClr val="black"/>
                    </a:solidFill>
                    <a:latin typeface="Calibri"/>
                  </a:rPr>
                  <a:t>Degradation of natural flora</a:t>
                </a:r>
              </a:p>
              <a:p>
                <a:pPr marL="144662" indent="-144662" defTabSz="771525">
                  <a:buFont typeface="Wingdings" pitchFamily="2" charset="2"/>
                  <a:buChar char="q"/>
                  <a:defRPr/>
                </a:pPr>
                <a:r>
                  <a:rPr lang="en-US" sz="1013" dirty="0">
                    <a:solidFill>
                      <a:prstClr val="black"/>
                    </a:solidFill>
                    <a:latin typeface="Calibri"/>
                  </a:rPr>
                  <a:t>Losses in rangeland carrying capacity</a:t>
                </a:r>
              </a:p>
              <a:p>
                <a:pPr marL="144662" indent="-144662" defTabSz="771525">
                  <a:buFont typeface="Wingdings" pitchFamily="2" charset="2"/>
                  <a:buChar char="q"/>
                  <a:defRPr/>
                </a:pPr>
                <a:r>
                  <a:rPr lang="en-US" sz="1013" dirty="0">
                    <a:solidFill>
                      <a:prstClr val="black"/>
                    </a:solidFill>
                    <a:latin typeface="Calibri"/>
                  </a:rPr>
                  <a:t>Increased soil- and land degradation</a:t>
                </a:r>
              </a:p>
              <a:p>
                <a:pPr algn="ctr" defTabSz="771525">
                  <a:defRPr/>
                </a:pPr>
                <a:r>
                  <a:rPr lang="en-US" sz="887" b="1" dirty="0">
                    <a:solidFill>
                      <a:prstClr val="black"/>
                    </a:solidFill>
                    <a:latin typeface="Calibri"/>
                  </a:rPr>
                  <a:t> </a:t>
                </a:r>
              </a:p>
            </p:txBody>
          </p:sp>
          <p:sp>
            <p:nvSpPr>
              <p:cNvPr id="35" name="Rectangle 34">
                <a:extLst>
                  <a:ext uri="{FF2B5EF4-FFF2-40B4-BE49-F238E27FC236}">
                    <a16:creationId xmlns:a16="http://schemas.microsoft.com/office/drawing/2014/main" id="{B2D41223-AB59-1E5F-057A-547789B4E839}"/>
                  </a:ext>
                </a:extLst>
              </p:cNvPr>
              <p:cNvSpPr/>
              <p:nvPr/>
            </p:nvSpPr>
            <p:spPr>
              <a:xfrm rot="16200000">
                <a:off x="-1229385" y="3578170"/>
                <a:ext cx="4483987" cy="65480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1525">
                  <a:defRPr/>
                </a:pPr>
                <a:r>
                  <a:rPr lang="en-US" sz="1688" b="1" dirty="0">
                    <a:solidFill>
                      <a:schemeClr val="accent2">
                        <a:lumMod val="50000"/>
                      </a:schemeClr>
                    </a:solidFill>
                    <a:latin typeface="Segoe UI Symbol" panose="020B0502040204020203" pitchFamily="34" charset="0"/>
                    <a:ea typeface="Segoe UI Symbol" panose="020B0502040204020203" pitchFamily="34" charset="0"/>
                  </a:rPr>
                  <a:t>Direct Impacts of Drought </a:t>
                </a:r>
              </a:p>
              <a:p>
                <a:pPr algn="ctr" defTabSz="771525">
                  <a:defRPr/>
                </a:pPr>
                <a:r>
                  <a:rPr lang="en-US" sz="1350" dirty="0">
                    <a:solidFill>
                      <a:schemeClr val="accent2">
                        <a:lumMod val="50000"/>
                      </a:schemeClr>
                    </a:solidFill>
                    <a:latin typeface="Segoe UI Symbol" panose="020B0502040204020203" pitchFamily="34" charset="0"/>
                    <a:ea typeface="Segoe UI Symbol" panose="020B0502040204020203" pitchFamily="34" charset="0"/>
                  </a:rPr>
                  <a:t>Complex interactions</a:t>
                </a:r>
              </a:p>
            </p:txBody>
          </p:sp>
        </p:grpSp>
        <p:grpSp>
          <p:nvGrpSpPr>
            <p:cNvPr id="27" name="Group 26">
              <a:extLst>
                <a:ext uri="{FF2B5EF4-FFF2-40B4-BE49-F238E27FC236}">
                  <a16:creationId xmlns:a16="http://schemas.microsoft.com/office/drawing/2014/main" id="{5BB3EB3D-6923-8586-8B1E-E988C7678B59}"/>
                </a:ext>
              </a:extLst>
            </p:cNvPr>
            <p:cNvGrpSpPr/>
            <p:nvPr/>
          </p:nvGrpSpPr>
          <p:grpSpPr>
            <a:xfrm>
              <a:off x="3702492" y="1287959"/>
              <a:ext cx="2967753" cy="2681750"/>
              <a:chOff x="6588579" y="1540890"/>
              <a:chExt cx="5276005" cy="4767555"/>
            </a:xfrm>
          </p:grpSpPr>
          <p:sp>
            <p:nvSpPr>
              <p:cNvPr id="28" name="Hexagon 27">
                <a:extLst>
                  <a:ext uri="{FF2B5EF4-FFF2-40B4-BE49-F238E27FC236}">
                    <a16:creationId xmlns:a16="http://schemas.microsoft.com/office/drawing/2014/main" id="{D13373A5-2603-9BE1-1746-E84CA95A72EC}"/>
                  </a:ext>
                </a:extLst>
              </p:cNvPr>
              <p:cNvSpPr/>
              <p:nvPr/>
            </p:nvSpPr>
            <p:spPr>
              <a:xfrm>
                <a:off x="6588579" y="1584998"/>
                <a:ext cx="4412158" cy="1374943"/>
              </a:xfrm>
              <a:prstGeom prst="hexagon">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1525">
                  <a:defRPr/>
                </a:pPr>
                <a:r>
                  <a:rPr lang="en-US" sz="1350" b="1" dirty="0">
                    <a:solidFill>
                      <a:srgbClr val="C00000"/>
                    </a:solidFill>
                    <a:latin typeface="Calibri"/>
                  </a:rPr>
                  <a:t>Food and Water Insecurity</a:t>
                </a:r>
              </a:p>
              <a:p>
                <a:pPr marL="144662" indent="-144662" defTabSz="771525">
                  <a:spcBef>
                    <a:spcPts val="507"/>
                  </a:spcBef>
                  <a:buFont typeface="Wingdings" pitchFamily="2" charset="2"/>
                  <a:buChar char="q"/>
                  <a:defRPr/>
                </a:pPr>
                <a:r>
                  <a:rPr lang="en-US" sz="1013" dirty="0">
                    <a:solidFill>
                      <a:srgbClr val="C00000"/>
                    </a:solidFill>
                    <a:latin typeface="Calibri"/>
                  </a:rPr>
                  <a:t>Reduced agricultural production</a:t>
                </a:r>
              </a:p>
              <a:p>
                <a:pPr marL="144662" indent="-144662" defTabSz="771525">
                  <a:buFont typeface="Wingdings" pitchFamily="2" charset="2"/>
                  <a:buChar char="q"/>
                  <a:defRPr/>
                </a:pPr>
                <a:r>
                  <a:rPr lang="en-US" sz="1013" dirty="0">
                    <a:solidFill>
                      <a:srgbClr val="C00000"/>
                    </a:solidFill>
                    <a:latin typeface="Calibri"/>
                  </a:rPr>
                  <a:t>Reduced animal production</a:t>
                </a:r>
              </a:p>
              <a:p>
                <a:pPr marL="144662" indent="-144662" defTabSz="771525">
                  <a:buFont typeface="Wingdings" pitchFamily="2" charset="2"/>
                  <a:buChar char="q"/>
                  <a:defRPr/>
                </a:pPr>
                <a:r>
                  <a:rPr lang="en-US" sz="1013" dirty="0">
                    <a:solidFill>
                      <a:srgbClr val="C00000"/>
                    </a:solidFill>
                    <a:latin typeface="Calibri"/>
                  </a:rPr>
                  <a:t>Reduced proper Nutrition</a:t>
                </a:r>
              </a:p>
              <a:p>
                <a:pPr marL="144662" indent="-144662" defTabSz="771525">
                  <a:buFont typeface="Wingdings" pitchFamily="2" charset="2"/>
                  <a:buChar char="q"/>
                  <a:defRPr/>
                </a:pPr>
                <a:r>
                  <a:rPr lang="en-US" sz="1013" dirty="0">
                    <a:solidFill>
                      <a:srgbClr val="C00000"/>
                    </a:solidFill>
                    <a:latin typeface="Calibri"/>
                  </a:rPr>
                  <a:t>Reduced transport capacity</a:t>
                </a:r>
              </a:p>
            </p:txBody>
          </p:sp>
          <p:sp>
            <p:nvSpPr>
              <p:cNvPr id="29" name="Hexagon 28">
                <a:extLst>
                  <a:ext uri="{FF2B5EF4-FFF2-40B4-BE49-F238E27FC236}">
                    <a16:creationId xmlns:a16="http://schemas.microsoft.com/office/drawing/2014/main" id="{8787BA77-3862-FEC6-FCE8-4D773EFF3633}"/>
                  </a:ext>
                </a:extLst>
              </p:cNvPr>
              <p:cNvSpPr/>
              <p:nvPr/>
            </p:nvSpPr>
            <p:spPr>
              <a:xfrm>
                <a:off x="6588580" y="3217743"/>
                <a:ext cx="4412157" cy="1374942"/>
              </a:xfrm>
              <a:prstGeom prst="hexagon">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1525">
                  <a:defRPr/>
                </a:pPr>
                <a:r>
                  <a:rPr lang="en-US" sz="1350" b="1" dirty="0">
                    <a:solidFill>
                      <a:srgbClr val="C00000"/>
                    </a:solidFill>
                    <a:latin typeface="Calibri"/>
                  </a:rPr>
                  <a:t>Livelihood Levels</a:t>
                </a:r>
              </a:p>
              <a:p>
                <a:pPr marL="144662" indent="-144662" defTabSz="771525">
                  <a:spcBef>
                    <a:spcPts val="507"/>
                  </a:spcBef>
                  <a:buFont typeface="Wingdings" pitchFamily="2" charset="2"/>
                  <a:buChar char="q"/>
                  <a:defRPr/>
                </a:pPr>
                <a:r>
                  <a:rPr lang="en-US" sz="1013" dirty="0">
                    <a:solidFill>
                      <a:srgbClr val="C00000"/>
                    </a:solidFill>
                    <a:latin typeface="Calibri"/>
                  </a:rPr>
                  <a:t>Reduced income </a:t>
                </a:r>
              </a:p>
              <a:p>
                <a:pPr marL="144662" indent="-144662" defTabSz="771525">
                  <a:buFont typeface="Wingdings" pitchFamily="2" charset="2"/>
                  <a:buChar char="q"/>
                  <a:defRPr/>
                </a:pPr>
                <a:r>
                  <a:rPr lang="en-US" sz="1013" dirty="0">
                    <a:solidFill>
                      <a:srgbClr val="C00000"/>
                    </a:solidFill>
                    <a:latin typeface="Calibri"/>
                  </a:rPr>
                  <a:t>Increased unemployment</a:t>
                </a:r>
              </a:p>
              <a:p>
                <a:pPr marL="144662" indent="-144662" defTabSz="771525">
                  <a:buFont typeface="Wingdings" pitchFamily="2" charset="2"/>
                  <a:buChar char="q"/>
                  <a:defRPr/>
                </a:pPr>
                <a:r>
                  <a:rPr lang="en-US" sz="1013" dirty="0">
                    <a:solidFill>
                      <a:srgbClr val="C00000"/>
                    </a:solidFill>
                    <a:latin typeface="Calibri"/>
                  </a:rPr>
                  <a:t>Decreased coping capacity</a:t>
                </a:r>
              </a:p>
              <a:p>
                <a:pPr marL="144662" indent="-144662" defTabSz="771525">
                  <a:buFont typeface="Wingdings" pitchFamily="2" charset="2"/>
                  <a:buChar char="q"/>
                  <a:defRPr/>
                </a:pPr>
                <a:r>
                  <a:rPr lang="en-US" sz="1013" dirty="0">
                    <a:solidFill>
                      <a:srgbClr val="C00000"/>
                    </a:solidFill>
                    <a:latin typeface="Calibri"/>
                  </a:rPr>
                  <a:t>Loss of ecosystem services</a:t>
                </a:r>
              </a:p>
            </p:txBody>
          </p:sp>
          <p:sp>
            <p:nvSpPr>
              <p:cNvPr id="30" name="Hexagon 29">
                <a:extLst>
                  <a:ext uri="{FF2B5EF4-FFF2-40B4-BE49-F238E27FC236}">
                    <a16:creationId xmlns:a16="http://schemas.microsoft.com/office/drawing/2014/main" id="{867E13D1-3398-5B5E-41DC-1F2DEF77C153}"/>
                  </a:ext>
                </a:extLst>
              </p:cNvPr>
              <p:cNvSpPr/>
              <p:nvPr/>
            </p:nvSpPr>
            <p:spPr>
              <a:xfrm>
                <a:off x="6588985" y="4898227"/>
                <a:ext cx="4411734" cy="1365394"/>
              </a:xfrm>
              <a:prstGeom prst="hexagon">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1525">
                  <a:defRPr/>
                </a:pPr>
                <a:r>
                  <a:rPr lang="en-US" sz="1350" b="1" dirty="0">
                    <a:solidFill>
                      <a:srgbClr val="C00000"/>
                    </a:solidFill>
                    <a:latin typeface="Calibri"/>
                  </a:rPr>
                  <a:t>Social Vulnerability </a:t>
                </a:r>
              </a:p>
              <a:p>
                <a:pPr marL="144662" indent="-144662" defTabSz="771525">
                  <a:spcBef>
                    <a:spcPts val="507"/>
                  </a:spcBef>
                  <a:buFont typeface="Wingdings" pitchFamily="2" charset="2"/>
                  <a:buChar char="q"/>
                  <a:defRPr/>
                </a:pPr>
                <a:r>
                  <a:rPr lang="en-US" sz="1013" dirty="0">
                    <a:solidFill>
                      <a:srgbClr val="C00000"/>
                    </a:solidFill>
                    <a:latin typeface="Calibri"/>
                  </a:rPr>
                  <a:t>Human security &amp; community instability</a:t>
                </a:r>
              </a:p>
              <a:p>
                <a:pPr marL="144662" indent="-144662" defTabSz="771525">
                  <a:buFont typeface="Wingdings" pitchFamily="2" charset="2"/>
                  <a:buChar char="q"/>
                  <a:defRPr/>
                </a:pPr>
                <a:r>
                  <a:rPr lang="en-US" sz="1013" dirty="0">
                    <a:solidFill>
                      <a:srgbClr val="C00000"/>
                    </a:solidFill>
                    <a:latin typeface="Calibri"/>
                  </a:rPr>
                  <a:t>Gender-based and intergenerational impacts</a:t>
                </a:r>
              </a:p>
              <a:p>
                <a:pPr marL="144662" indent="-144662" defTabSz="771525">
                  <a:buFont typeface="Wingdings" pitchFamily="2" charset="2"/>
                  <a:buChar char="q"/>
                  <a:defRPr/>
                </a:pPr>
                <a:r>
                  <a:rPr lang="en-US" sz="1013" dirty="0">
                    <a:solidFill>
                      <a:srgbClr val="C00000"/>
                    </a:solidFill>
                    <a:latin typeface="Calibri"/>
                  </a:rPr>
                  <a:t>Migration, displacements and conflicts</a:t>
                </a:r>
              </a:p>
              <a:p>
                <a:pPr marL="144662" indent="-144662" defTabSz="771525">
                  <a:buFont typeface="Wingdings" pitchFamily="2" charset="2"/>
                  <a:buChar char="q"/>
                  <a:defRPr/>
                </a:pPr>
                <a:r>
                  <a:rPr lang="en-US" sz="1013" dirty="0">
                    <a:solidFill>
                      <a:srgbClr val="C00000"/>
                    </a:solidFill>
                    <a:latin typeface="Calibri"/>
                  </a:rPr>
                  <a:t>Heat stress, vector-borne diseases, dust, nutrition </a:t>
                </a:r>
              </a:p>
            </p:txBody>
          </p:sp>
          <p:sp>
            <p:nvSpPr>
              <p:cNvPr id="31" name="Rectangle 30">
                <a:extLst>
                  <a:ext uri="{FF2B5EF4-FFF2-40B4-BE49-F238E27FC236}">
                    <a16:creationId xmlns:a16="http://schemas.microsoft.com/office/drawing/2014/main" id="{FA73BFB2-BC8C-8ACA-BA9D-C3C8D3648666}"/>
                  </a:ext>
                </a:extLst>
              </p:cNvPr>
              <p:cNvSpPr/>
              <p:nvPr/>
            </p:nvSpPr>
            <p:spPr>
              <a:xfrm rot="5400000">
                <a:off x="9089864" y="3533725"/>
                <a:ext cx="4767555" cy="78188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1525">
                  <a:defRPr/>
                </a:pPr>
                <a:r>
                  <a:rPr lang="en-US" sz="1688" b="1" dirty="0">
                    <a:solidFill>
                      <a:schemeClr val="accent2">
                        <a:lumMod val="50000"/>
                      </a:schemeClr>
                    </a:solidFill>
                    <a:latin typeface="Segoe UI Symbol" panose="020B0502040204020203" pitchFamily="34" charset="0"/>
                    <a:ea typeface="Segoe UI Symbol" panose="020B0502040204020203" pitchFamily="34" charset="0"/>
                  </a:rPr>
                  <a:t>Indirect Impacts of Drought</a:t>
                </a:r>
                <a:r>
                  <a:rPr lang="en-US" sz="2025" b="1" dirty="0">
                    <a:solidFill>
                      <a:schemeClr val="accent2">
                        <a:lumMod val="50000"/>
                      </a:schemeClr>
                    </a:solidFill>
                    <a:latin typeface="Segoe UI Symbol" panose="020B0502040204020203" pitchFamily="34" charset="0"/>
                    <a:ea typeface="Segoe UI Symbol" panose="020B0502040204020203" pitchFamily="34" charset="0"/>
                  </a:rPr>
                  <a:t> </a:t>
                </a:r>
              </a:p>
              <a:p>
                <a:pPr algn="ctr" defTabSz="771525">
                  <a:defRPr/>
                </a:pPr>
                <a:r>
                  <a:rPr lang="en-US" sz="1350" dirty="0">
                    <a:solidFill>
                      <a:schemeClr val="accent2">
                        <a:lumMod val="50000"/>
                      </a:schemeClr>
                    </a:solidFill>
                    <a:latin typeface="Segoe UI Symbol" panose="020B0502040204020203" pitchFamily="34" charset="0"/>
                    <a:ea typeface="Segoe UI Symbol" panose="020B0502040204020203" pitchFamily="34" charset="0"/>
                  </a:rPr>
                  <a:t>Economical, Social and Environmental Stresses</a:t>
                </a:r>
              </a:p>
            </p:txBody>
          </p:sp>
        </p:grpSp>
      </p:grpSp>
      <p:sp>
        <p:nvSpPr>
          <p:cNvPr id="36" name="TextBox 35">
            <a:extLst>
              <a:ext uri="{FF2B5EF4-FFF2-40B4-BE49-F238E27FC236}">
                <a16:creationId xmlns:a16="http://schemas.microsoft.com/office/drawing/2014/main" id="{6C6440A5-0E6A-E39B-06E2-879D6E6CB1E4}"/>
              </a:ext>
            </a:extLst>
          </p:cNvPr>
          <p:cNvSpPr txBox="1"/>
          <p:nvPr/>
        </p:nvSpPr>
        <p:spPr>
          <a:xfrm>
            <a:off x="16636649" y="867814"/>
            <a:ext cx="2743200" cy="369332"/>
          </a:xfrm>
          <a:prstGeom prst="rect">
            <a:avLst/>
          </a:prstGeom>
          <a:noFill/>
        </p:spPr>
        <p:txBody>
          <a:bodyPr wrap="square" rtlCol="0">
            <a:spAutoFit/>
          </a:bodyPr>
          <a:lstStyle/>
          <a:p>
            <a:r>
              <a:rPr lang="en-US" dirty="0">
                <a:solidFill>
                  <a:srgbClr val="002060"/>
                </a:solidFill>
              </a:rPr>
              <a:t>WMO </a:t>
            </a:r>
            <a:r>
              <a:rPr lang="en-US" dirty="0" err="1">
                <a:solidFill>
                  <a:srgbClr val="002060"/>
                </a:solidFill>
              </a:rPr>
              <a:t>CAgM</a:t>
            </a:r>
            <a:endParaRPr lang="en-US" dirty="0">
              <a:solidFill>
                <a:srgbClr val="002060"/>
              </a:solidFill>
            </a:endParaRPr>
          </a:p>
        </p:txBody>
      </p:sp>
      <p:pic>
        <p:nvPicPr>
          <p:cNvPr id="2" name="Picture 1">
            <a:extLst>
              <a:ext uri="{FF2B5EF4-FFF2-40B4-BE49-F238E27FC236}">
                <a16:creationId xmlns:a16="http://schemas.microsoft.com/office/drawing/2014/main" id="{A501FFC0-8C87-0EEF-4CD3-20EB93D2C3B5}"/>
              </a:ext>
            </a:extLst>
          </p:cNvPr>
          <p:cNvPicPr>
            <a:picLocks noChangeAspect="1"/>
          </p:cNvPicPr>
          <p:nvPr/>
        </p:nvPicPr>
        <p:blipFill>
          <a:blip r:embed="rId6"/>
          <a:stretch>
            <a:fillRect/>
          </a:stretch>
        </p:blipFill>
        <p:spPr>
          <a:xfrm>
            <a:off x="1600200" y="-46536"/>
            <a:ext cx="5174307" cy="2802207"/>
          </a:xfrm>
          <a:prstGeom prst="rect">
            <a:avLst/>
          </a:prstGeom>
        </p:spPr>
      </p:pic>
    </p:spTree>
    <p:extLst>
      <p:ext uri="{BB962C8B-B14F-4D97-AF65-F5344CB8AC3E}">
        <p14:creationId xmlns:p14="http://schemas.microsoft.com/office/powerpoint/2010/main" val="5414608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1A5081D-1607-4199-B50C-6EA927557D6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540" y="-515685"/>
            <a:ext cx="6837472" cy="38176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4A23D0AB-0C9C-E041-9A5E-0325483BEC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628" y="3558682"/>
            <a:ext cx="4979772" cy="2595137"/>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9A1CBB36-59AD-CE09-9C8E-B6AAB8326582}"/>
              </a:ext>
            </a:extLst>
          </p:cNvPr>
          <p:cNvSpPr>
            <a:spLocks noGrp="1"/>
          </p:cNvSpPr>
          <p:nvPr>
            <p:ph type="sldNum" sz="quarter" idx="2"/>
          </p:nvPr>
        </p:nvSpPr>
        <p:spPr/>
        <p:txBody>
          <a:bodyPr/>
          <a:lstStyle/>
          <a:p>
            <a:fld id="{86CB4B4D-7CA3-9044-876B-883B54F8677D}" type="slidenum">
              <a:rPr lang="en-US" smtClean="0"/>
              <a:t>20</a:t>
            </a:fld>
            <a:endParaRPr lang="en-US"/>
          </a:p>
        </p:txBody>
      </p:sp>
      <p:pic>
        <p:nvPicPr>
          <p:cNvPr id="10" name="Picture 2" descr="http://t2.gstatic.com/images?q=tbn:ANd9GcQ32OUAsJgAM-NWGTGlCUcKb0g-VEdtcgPLB9wUosym0PBH7WstQQ">
            <a:extLst>
              <a:ext uri="{FF2B5EF4-FFF2-40B4-BE49-F238E27FC236}">
                <a16:creationId xmlns:a16="http://schemas.microsoft.com/office/drawing/2014/main" id="{43FB3F06-D377-AF02-FC3A-4CA3570725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9653" y="4533900"/>
            <a:ext cx="3777775" cy="288208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2" name="Picture 4" descr="Current drought in southern Europe 'could become worst ever' | Euronews">
            <a:extLst>
              <a:ext uri="{FF2B5EF4-FFF2-40B4-BE49-F238E27FC236}">
                <a16:creationId xmlns:a16="http://schemas.microsoft.com/office/drawing/2014/main" id="{003E6CB3-53C3-C511-CF9D-900C98169FC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628" y="7209441"/>
            <a:ext cx="4710129" cy="264944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8C591F3-8003-6F20-310B-84202B879725}"/>
              </a:ext>
            </a:extLst>
          </p:cNvPr>
          <p:cNvSpPr txBox="1"/>
          <p:nvPr/>
        </p:nvSpPr>
        <p:spPr>
          <a:xfrm>
            <a:off x="7810500" y="7046650"/>
            <a:ext cx="1752600" cy="369332"/>
          </a:xfrm>
          <a:prstGeom prst="rect">
            <a:avLst/>
          </a:prstGeom>
          <a:noFill/>
        </p:spPr>
        <p:txBody>
          <a:bodyPr wrap="square" rtlCol="0">
            <a:spAutoFit/>
          </a:bodyPr>
          <a:lstStyle/>
          <a:p>
            <a:r>
              <a:rPr lang="en-US" dirty="0" err="1">
                <a:solidFill>
                  <a:schemeClr val="bg1"/>
                </a:solidFill>
              </a:rPr>
              <a:t>Euronews.com</a:t>
            </a:r>
            <a:endParaRPr lang="en-US" dirty="0">
              <a:solidFill>
                <a:schemeClr val="bg1"/>
              </a:solidFill>
            </a:endParaRPr>
          </a:p>
        </p:txBody>
      </p:sp>
      <p:sp>
        <p:nvSpPr>
          <p:cNvPr id="13" name="TextBox 12">
            <a:extLst>
              <a:ext uri="{FF2B5EF4-FFF2-40B4-BE49-F238E27FC236}">
                <a16:creationId xmlns:a16="http://schemas.microsoft.com/office/drawing/2014/main" id="{BEA751FD-EC2F-3786-9F2D-097177D32DED}"/>
              </a:ext>
            </a:extLst>
          </p:cNvPr>
          <p:cNvSpPr txBox="1"/>
          <p:nvPr/>
        </p:nvSpPr>
        <p:spPr>
          <a:xfrm>
            <a:off x="10123421" y="2297360"/>
            <a:ext cx="1828800" cy="276999"/>
          </a:xfrm>
          <a:prstGeom prst="rect">
            <a:avLst/>
          </a:prstGeom>
          <a:noFill/>
        </p:spPr>
        <p:txBody>
          <a:bodyPr wrap="square" rtlCol="0">
            <a:spAutoFit/>
          </a:bodyPr>
          <a:lstStyle/>
          <a:p>
            <a:r>
              <a:rPr lang="en-US" sz="1200" dirty="0">
                <a:solidFill>
                  <a:schemeClr val="bg1"/>
                </a:solidFill>
              </a:rPr>
              <a:t>(</a:t>
            </a:r>
            <a:r>
              <a:rPr lang="en-US" sz="1200" dirty="0" err="1">
                <a:solidFill>
                  <a:schemeClr val="bg1"/>
                </a:solidFill>
              </a:rPr>
              <a:t>Redsteer</a:t>
            </a:r>
            <a:r>
              <a:rPr lang="en-US" sz="1200" dirty="0">
                <a:solidFill>
                  <a:schemeClr val="bg1"/>
                </a:solidFill>
              </a:rPr>
              <a:t>, 2011)</a:t>
            </a:r>
          </a:p>
        </p:txBody>
      </p:sp>
      <p:sp>
        <p:nvSpPr>
          <p:cNvPr id="14" name="TextBox 13">
            <a:extLst>
              <a:ext uri="{FF2B5EF4-FFF2-40B4-BE49-F238E27FC236}">
                <a16:creationId xmlns:a16="http://schemas.microsoft.com/office/drawing/2014/main" id="{FDC1498D-2B0D-344E-45B5-3493F17213B6}"/>
              </a:ext>
            </a:extLst>
          </p:cNvPr>
          <p:cNvSpPr txBox="1"/>
          <p:nvPr/>
        </p:nvSpPr>
        <p:spPr>
          <a:xfrm>
            <a:off x="4438799" y="6563133"/>
            <a:ext cx="1319466" cy="276999"/>
          </a:xfrm>
          <a:prstGeom prst="rect">
            <a:avLst/>
          </a:prstGeom>
          <a:noFill/>
        </p:spPr>
        <p:txBody>
          <a:bodyPr wrap="square" rtlCol="0">
            <a:spAutoFit/>
          </a:bodyPr>
          <a:lstStyle/>
          <a:p>
            <a:r>
              <a:rPr lang="en-US" sz="1200" dirty="0">
                <a:solidFill>
                  <a:schemeClr val="bg1"/>
                </a:solidFill>
              </a:rPr>
              <a:t>(UNDRR, 2021)</a:t>
            </a:r>
          </a:p>
        </p:txBody>
      </p:sp>
      <p:sp>
        <p:nvSpPr>
          <p:cNvPr id="15" name="TextBox 14">
            <a:extLst>
              <a:ext uri="{FF2B5EF4-FFF2-40B4-BE49-F238E27FC236}">
                <a16:creationId xmlns:a16="http://schemas.microsoft.com/office/drawing/2014/main" id="{5B040271-01B4-8EC6-9DCF-C300CC6BF157}"/>
              </a:ext>
            </a:extLst>
          </p:cNvPr>
          <p:cNvSpPr txBox="1"/>
          <p:nvPr/>
        </p:nvSpPr>
        <p:spPr>
          <a:xfrm>
            <a:off x="15419445" y="9619267"/>
            <a:ext cx="2879487" cy="584775"/>
          </a:xfrm>
          <a:prstGeom prst="rect">
            <a:avLst/>
          </a:prstGeom>
          <a:noFill/>
        </p:spPr>
        <p:txBody>
          <a:bodyPr wrap="square" rtlCol="0">
            <a:spAutoFit/>
          </a:bodyPr>
          <a:lstStyle/>
          <a:p>
            <a:r>
              <a:rPr lang="en-US" sz="3200" dirty="0">
                <a:solidFill>
                  <a:srgbClr val="002060"/>
                </a:solidFill>
                <a:latin typeface="Poppins" panose="00000500000000000000" pitchFamily="2" charset="-18"/>
                <a:cs typeface="Poppins" panose="00000500000000000000" pitchFamily="2" charset="-18"/>
              </a:rPr>
              <a:t>Thank you</a:t>
            </a:r>
          </a:p>
        </p:txBody>
      </p:sp>
      <p:pic>
        <p:nvPicPr>
          <p:cNvPr id="2" name="Picture 1">
            <a:extLst>
              <a:ext uri="{FF2B5EF4-FFF2-40B4-BE49-F238E27FC236}">
                <a16:creationId xmlns:a16="http://schemas.microsoft.com/office/drawing/2014/main" id="{2760D472-C2DF-E024-072A-EF624B1D480D}"/>
              </a:ext>
            </a:extLst>
          </p:cNvPr>
          <p:cNvPicPr>
            <a:picLocks noChangeAspect="1"/>
          </p:cNvPicPr>
          <p:nvPr/>
        </p:nvPicPr>
        <p:blipFill rotWithShape="1">
          <a:blip r:embed="rId7"/>
          <a:srcRect t="10122"/>
          <a:stretch/>
        </p:blipFill>
        <p:spPr>
          <a:xfrm>
            <a:off x="10308735" y="1682446"/>
            <a:ext cx="7242971" cy="3935708"/>
          </a:xfrm>
          <a:prstGeom prst="rect">
            <a:avLst/>
          </a:prstGeom>
        </p:spPr>
      </p:pic>
      <p:pic>
        <p:nvPicPr>
          <p:cNvPr id="4" name="Picture 3">
            <a:extLst>
              <a:ext uri="{FF2B5EF4-FFF2-40B4-BE49-F238E27FC236}">
                <a16:creationId xmlns:a16="http://schemas.microsoft.com/office/drawing/2014/main" id="{83B229C7-73C3-EE71-903C-8D28471336D8}"/>
              </a:ext>
            </a:extLst>
          </p:cNvPr>
          <p:cNvPicPr>
            <a:picLocks noChangeAspect="1"/>
          </p:cNvPicPr>
          <p:nvPr/>
        </p:nvPicPr>
        <p:blipFill>
          <a:blip r:embed="rId8"/>
          <a:stretch>
            <a:fillRect/>
          </a:stretch>
        </p:blipFill>
        <p:spPr>
          <a:xfrm>
            <a:off x="11025790" y="5723710"/>
            <a:ext cx="6779150" cy="3683675"/>
          </a:xfrm>
          <a:prstGeom prst="rect">
            <a:avLst/>
          </a:prstGeom>
        </p:spPr>
      </p:pic>
      <p:pic>
        <p:nvPicPr>
          <p:cNvPr id="9" name="Picture 10" descr="Dunework Teesto Spring 2011 302.JPG">
            <a:extLst>
              <a:ext uri="{FF2B5EF4-FFF2-40B4-BE49-F238E27FC236}">
                <a16:creationId xmlns:a16="http://schemas.microsoft.com/office/drawing/2014/main" id="{A00A8E8D-1051-8EB7-C99B-B676968E1C2F}"/>
              </a:ext>
            </a:extLst>
          </p:cNvPr>
          <p:cNvPicPr>
            <a:picLocks noChangeAspect="1"/>
          </p:cNvPicPr>
          <p:nvPr/>
        </p:nvPicPr>
        <p:blipFill>
          <a:blip r:embed="rId9" cstate="print"/>
          <a:srcRect/>
          <a:stretch>
            <a:fillRect/>
          </a:stretch>
        </p:blipFill>
        <p:spPr bwMode="auto">
          <a:xfrm>
            <a:off x="6954141" y="349966"/>
            <a:ext cx="4067638" cy="2152693"/>
          </a:xfrm>
          <a:prstGeom prst="rect">
            <a:avLst/>
          </a:prstGeom>
          <a:noFill/>
          <a:ln w="9525">
            <a:noFill/>
            <a:miter lim="800000"/>
            <a:headEnd/>
            <a:tailEnd/>
          </a:ln>
        </p:spPr>
      </p:pic>
      <p:sp>
        <p:nvSpPr>
          <p:cNvPr id="11" name="TextBox 10">
            <a:extLst>
              <a:ext uri="{FF2B5EF4-FFF2-40B4-BE49-F238E27FC236}">
                <a16:creationId xmlns:a16="http://schemas.microsoft.com/office/drawing/2014/main" id="{23577FF2-9FDB-9AB2-3668-BA5D7E963D6E}"/>
              </a:ext>
            </a:extLst>
          </p:cNvPr>
          <p:cNvSpPr txBox="1"/>
          <p:nvPr/>
        </p:nvSpPr>
        <p:spPr>
          <a:xfrm>
            <a:off x="9139992" y="2023131"/>
            <a:ext cx="1752600" cy="369332"/>
          </a:xfrm>
          <a:prstGeom prst="rect">
            <a:avLst/>
          </a:prstGeom>
          <a:noFill/>
        </p:spPr>
        <p:txBody>
          <a:bodyPr wrap="square" rtlCol="0">
            <a:spAutoFit/>
          </a:bodyPr>
          <a:lstStyle/>
          <a:p>
            <a:r>
              <a:rPr lang="en-US" dirty="0" err="1">
                <a:solidFill>
                  <a:schemeClr val="bg1"/>
                </a:solidFill>
              </a:rPr>
              <a:t>Redsteer</a:t>
            </a:r>
            <a:r>
              <a:rPr lang="en-US" dirty="0">
                <a:solidFill>
                  <a:schemeClr val="bg1"/>
                </a:solidFill>
              </a:rPr>
              <a:t>, 2011</a:t>
            </a:r>
          </a:p>
        </p:txBody>
      </p:sp>
    </p:spTree>
    <p:extLst>
      <p:ext uri="{BB962C8B-B14F-4D97-AF65-F5344CB8AC3E}">
        <p14:creationId xmlns:p14="http://schemas.microsoft.com/office/powerpoint/2010/main" val="1933158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D50956-2BF3-4BD8-869E-40FF5A11A8D1}"/>
              </a:ext>
            </a:extLst>
          </p:cNvPr>
          <p:cNvPicPr>
            <a:picLocks noChangeAspect="1"/>
          </p:cNvPicPr>
          <p:nvPr/>
        </p:nvPicPr>
        <p:blipFill>
          <a:blip r:embed="rId3"/>
          <a:stretch>
            <a:fillRect/>
          </a:stretch>
        </p:blipFill>
        <p:spPr>
          <a:xfrm>
            <a:off x="5971267" y="153834"/>
            <a:ext cx="2646753" cy="2590524"/>
          </a:xfrm>
          <a:prstGeom prst="rect">
            <a:avLst/>
          </a:prstGeom>
        </p:spPr>
      </p:pic>
      <p:pic>
        <p:nvPicPr>
          <p:cNvPr id="4" name="Picture 3">
            <a:extLst>
              <a:ext uri="{FF2B5EF4-FFF2-40B4-BE49-F238E27FC236}">
                <a16:creationId xmlns:a16="http://schemas.microsoft.com/office/drawing/2014/main" id="{A2D29134-59FD-4935-8FF0-947C058F3587}"/>
              </a:ext>
            </a:extLst>
          </p:cNvPr>
          <p:cNvPicPr>
            <a:picLocks noChangeAspect="1"/>
          </p:cNvPicPr>
          <p:nvPr/>
        </p:nvPicPr>
        <p:blipFill>
          <a:blip r:embed="rId4"/>
          <a:stretch>
            <a:fillRect/>
          </a:stretch>
        </p:blipFill>
        <p:spPr>
          <a:xfrm>
            <a:off x="2581154" y="153835"/>
            <a:ext cx="2640110" cy="2583679"/>
          </a:xfrm>
          <a:prstGeom prst="rect">
            <a:avLst/>
          </a:prstGeom>
        </p:spPr>
      </p:pic>
      <p:pic>
        <p:nvPicPr>
          <p:cNvPr id="5" name="Picture 4">
            <a:extLst>
              <a:ext uri="{FF2B5EF4-FFF2-40B4-BE49-F238E27FC236}">
                <a16:creationId xmlns:a16="http://schemas.microsoft.com/office/drawing/2014/main" id="{A65D6086-DBDD-4241-8682-AAFAAB81C0F4}"/>
              </a:ext>
            </a:extLst>
          </p:cNvPr>
          <p:cNvPicPr>
            <a:picLocks noChangeAspect="1"/>
          </p:cNvPicPr>
          <p:nvPr/>
        </p:nvPicPr>
        <p:blipFill>
          <a:blip r:embed="rId5"/>
          <a:stretch>
            <a:fillRect/>
          </a:stretch>
        </p:blipFill>
        <p:spPr>
          <a:xfrm>
            <a:off x="9393861" y="153833"/>
            <a:ext cx="2641528" cy="2585240"/>
          </a:xfrm>
          <a:prstGeom prst="rect">
            <a:avLst/>
          </a:prstGeom>
        </p:spPr>
      </p:pic>
      <p:pic>
        <p:nvPicPr>
          <p:cNvPr id="6" name="Picture 5">
            <a:extLst>
              <a:ext uri="{FF2B5EF4-FFF2-40B4-BE49-F238E27FC236}">
                <a16:creationId xmlns:a16="http://schemas.microsoft.com/office/drawing/2014/main" id="{C4558F3C-58C3-401F-8B18-377753A39D1A}"/>
              </a:ext>
            </a:extLst>
          </p:cNvPr>
          <p:cNvPicPr>
            <a:picLocks noChangeAspect="1"/>
          </p:cNvPicPr>
          <p:nvPr/>
        </p:nvPicPr>
        <p:blipFill>
          <a:blip r:embed="rId6"/>
          <a:stretch>
            <a:fillRect/>
          </a:stretch>
        </p:blipFill>
        <p:spPr>
          <a:xfrm>
            <a:off x="13068460" y="153835"/>
            <a:ext cx="2640111" cy="2591593"/>
          </a:xfrm>
          <a:prstGeom prst="rect">
            <a:avLst/>
          </a:prstGeom>
        </p:spPr>
      </p:pic>
      <p:pic>
        <p:nvPicPr>
          <p:cNvPr id="7" name="Picture 6">
            <a:extLst>
              <a:ext uri="{FF2B5EF4-FFF2-40B4-BE49-F238E27FC236}">
                <a16:creationId xmlns:a16="http://schemas.microsoft.com/office/drawing/2014/main" id="{6504B409-1919-42CB-BB64-2DC26C154F19}"/>
              </a:ext>
            </a:extLst>
          </p:cNvPr>
          <p:cNvPicPr>
            <a:picLocks noChangeAspect="1"/>
          </p:cNvPicPr>
          <p:nvPr/>
        </p:nvPicPr>
        <p:blipFill>
          <a:blip r:embed="rId7"/>
          <a:stretch>
            <a:fillRect/>
          </a:stretch>
        </p:blipFill>
        <p:spPr>
          <a:xfrm>
            <a:off x="5971268" y="2874915"/>
            <a:ext cx="2614027" cy="2581804"/>
          </a:xfrm>
          <a:prstGeom prst="rect">
            <a:avLst/>
          </a:prstGeom>
          <a:solidFill>
            <a:srgbClr val="FFC000">
              <a:alpha val="14118"/>
            </a:srgbClr>
          </a:solidFill>
        </p:spPr>
      </p:pic>
      <p:pic>
        <p:nvPicPr>
          <p:cNvPr id="8" name="Picture 7">
            <a:extLst>
              <a:ext uri="{FF2B5EF4-FFF2-40B4-BE49-F238E27FC236}">
                <a16:creationId xmlns:a16="http://schemas.microsoft.com/office/drawing/2014/main" id="{03296BF0-C3BA-4D44-A22E-6CD6FD232E3D}"/>
              </a:ext>
            </a:extLst>
          </p:cNvPr>
          <p:cNvPicPr>
            <a:picLocks noChangeAspect="1"/>
          </p:cNvPicPr>
          <p:nvPr/>
        </p:nvPicPr>
        <p:blipFill>
          <a:blip r:embed="rId8"/>
          <a:stretch>
            <a:fillRect/>
          </a:stretch>
        </p:blipFill>
        <p:spPr>
          <a:xfrm>
            <a:off x="2581155" y="2874916"/>
            <a:ext cx="2621831" cy="2573650"/>
          </a:xfrm>
          <a:prstGeom prst="rect">
            <a:avLst/>
          </a:prstGeom>
          <a:solidFill>
            <a:srgbClr val="FFC000">
              <a:alpha val="14118"/>
            </a:srgbClr>
          </a:solidFill>
        </p:spPr>
      </p:pic>
      <p:pic>
        <p:nvPicPr>
          <p:cNvPr id="9" name="Picture 8">
            <a:extLst>
              <a:ext uri="{FF2B5EF4-FFF2-40B4-BE49-F238E27FC236}">
                <a16:creationId xmlns:a16="http://schemas.microsoft.com/office/drawing/2014/main" id="{B0017918-89A8-4E55-A47E-3B6DE4338D62}"/>
              </a:ext>
            </a:extLst>
          </p:cNvPr>
          <p:cNvPicPr>
            <a:picLocks noChangeAspect="1"/>
          </p:cNvPicPr>
          <p:nvPr/>
        </p:nvPicPr>
        <p:blipFill>
          <a:blip r:embed="rId9"/>
          <a:stretch>
            <a:fillRect/>
          </a:stretch>
        </p:blipFill>
        <p:spPr>
          <a:xfrm>
            <a:off x="9393863" y="2874915"/>
            <a:ext cx="2640111" cy="2607963"/>
          </a:xfrm>
          <a:prstGeom prst="rect">
            <a:avLst/>
          </a:prstGeom>
          <a:solidFill>
            <a:srgbClr val="FFC000">
              <a:alpha val="14118"/>
            </a:srgbClr>
          </a:solidFill>
        </p:spPr>
      </p:pic>
      <p:pic>
        <p:nvPicPr>
          <p:cNvPr id="10" name="Picture 9">
            <a:extLst>
              <a:ext uri="{FF2B5EF4-FFF2-40B4-BE49-F238E27FC236}">
                <a16:creationId xmlns:a16="http://schemas.microsoft.com/office/drawing/2014/main" id="{BDB9AFFF-2705-4C5D-A5C9-985768ADBAD6}"/>
              </a:ext>
            </a:extLst>
          </p:cNvPr>
          <p:cNvPicPr>
            <a:picLocks noChangeAspect="1"/>
          </p:cNvPicPr>
          <p:nvPr/>
        </p:nvPicPr>
        <p:blipFill>
          <a:blip r:embed="rId10"/>
          <a:stretch>
            <a:fillRect/>
          </a:stretch>
        </p:blipFill>
        <p:spPr>
          <a:xfrm>
            <a:off x="13068459" y="2874915"/>
            <a:ext cx="2640110" cy="2564005"/>
          </a:xfrm>
          <a:prstGeom prst="rect">
            <a:avLst/>
          </a:prstGeom>
          <a:solidFill>
            <a:srgbClr val="FFC000">
              <a:alpha val="14118"/>
            </a:srgbClr>
          </a:solidFill>
        </p:spPr>
      </p:pic>
      <p:pic>
        <p:nvPicPr>
          <p:cNvPr id="11" name="Picture 10">
            <a:extLst>
              <a:ext uri="{FF2B5EF4-FFF2-40B4-BE49-F238E27FC236}">
                <a16:creationId xmlns:a16="http://schemas.microsoft.com/office/drawing/2014/main" id="{E160355C-0069-4FBB-AE66-83D4A94E7ABD}"/>
              </a:ext>
            </a:extLst>
          </p:cNvPr>
          <p:cNvPicPr>
            <a:picLocks noChangeAspect="1"/>
          </p:cNvPicPr>
          <p:nvPr/>
        </p:nvPicPr>
        <p:blipFill>
          <a:blip r:embed="rId11"/>
          <a:stretch>
            <a:fillRect/>
          </a:stretch>
        </p:blipFill>
        <p:spPr>
          <a:xfrm>
            <a:off x="2581155" y="5601790"/>
            <a:ext cx="2621831" cy="2589710"/>
          </a:xfrm>
          <a:prstGeom prst="rect">
            <a:avLst/>
          </a:prstGeom>
        </p:spPr>
      </p:pic>
      <p:pic>
        <p:nvPicPr>
          <p:cNvPr id="12" name="Picture 11">
            <a:extLst>
              <a:ext uri="{FF2B5EF4-FFF2-40B4-BE49-F238E27FC236}">
                <a16:creationId xmlns:a16="http://schemas.microsoft.com/office/drawing/2014/main" id="{9688AD6F-564A-4956-8391-C6FAA98DC959}"/>
              </a:ext>
            </a:extLst>
          </p:cNvPr>
          <p:cNvPicPr>
            <a:picLocks noChangeAspect="1"/>
          </p:cNvPicPr>
          <p:nvPr/>
        </p:nvPicPr>
        <p:blipFill>
          <a:blip r:embed="rId12"/>
          <a:stretch>
            <a:fillRect/>
          </a:stretch>
        </p:blipFill>
        <p:spPr>
          <a:xfrm>
            <a:off x="5971269" y="5601791"/>
            <a:ext cx="2621831" cy="2581802"/>
          </a:xfrm>
          <a:prstGeom prst="rect">
            <a:avLst/>
          </a:prstGeom>
        </p:spPr>
      </p:pic>
      <p:pic>
        <p:nvPicPr>
          <p:cNvPr id="13" name="Picture 12">
            <a:extLst>
              <a:ext uri="{FF2B5EF4-FFF2-40B4-BE49-F238E27FC236}">
                <a16:creationId xmlns:a16="http://schemas.microsoft.com/office/drawing/2014/main" id="{12A827A8-41D5-415F-AD5B-5C530042E18D}"/>
              </a:ext>
            </a:extLst>
          </p:cNvPr>
          <p:cNvPicPr>
            <a:picLocks noChangeAspect="1"/>
          </p:cNvPicPr>
          <p:nvPr/>
        </p:nvPicPr>
        <p:blipFill>
          <a:blip r:embed="rId13"/>
          <a:stretch>
            <a:fillRect/>
          </a:stretch>
        </p:blipFill>
        <p:spPr>
          <a:xfrm>
            <a:off x="9393862" y="5601791"/>
            <a:ext cx="2625117" cy="2576877"/>
          </a:xfrm>
          <a:prstGeom prst="rect">
            <a:avLst/>
          </a:prstGeom>
        </p:spPr>
      </p:pic>
      <p:pic>
        <p:nvPicPr>
          <p:cNvPr id="14" name="Picture 13">
            <a:extLst>
              <a:ext uri="{FF2B5EF4-FFF2-40B4-BE49-F238E27FC236}">
                <a16:creationId xmlns:a16="http://schemas.microsoft.com/office/drawing/2014/main" id="{4F8DDB34-6D01-4F69-9BBB-404B82CBB398}"/>
              </a:ext>
            </a:extLst>
          </p:cNvPr>
          <p:cNvPicPr>
            <a:picLocks noChangeAspect="1"/>
          </p:cNvPicPr>
          <p:nvPr/>
        </p:nvPicPr>
        <p:blipFill>
          <a:blip r:embed="rId14"/>
          <a:stretch>
            <a:fillRect/>
          </a:stretch>
        </p:blipFill>
        <p:spPr>
          <a:xfrm>
            <a:off x="13068459" y="5601791"/>
            <a:ext cx="2621830" cy="2581802"/>
          </a:xfrm>
          <a:prstGeom prst="rect">
            <a:avLst/>
          </a:prstGeom>
        </p:spPr>
      </p:pic>
      <p:sp>
        <p:nvSpPr>
          <p:cNvPr id="2" name="Rectangle 8">
            <a:extLst>
              <a:ext uri="{FF2B5EF4-FFF2-40B4-BE49-F238E27FC236}">
                <a16:creationId xmlns:a16="http://schemas.microsoft.com/office/drawing/2014/main" id="{7311C8CA-2195-9F05-6EB3-5148E962E91C}"/>
              </a:ext>
            </a:extLst>
          </p:cNvPr>
          <p:cNvSpPr>
            <a:spLocks/>
          </p:cNvSpPr>
          <p:nvPr/>
        </p:nvSpPr>
        <p:spPr bwMode="auto">
          <a:xfrm>
            <a:off x="457200" y="8343900"/>
            <a:ext cx="16154400" cy="1851695"/>
          </a:xfrm>
          <a:prstGeom prst="rect">
            <a:avLst/>
          </a:prstGeom>
          <a:solidFill>
            <a:schemeClr val="accent1">
              <a:lumMod val="20000"/>
              <a:lumOff val="80000"/>
            </a:schemeClr>
          </a:solid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48524" bIns="0" anchor="ctr"/>
          <a:lstStyle/>
          <a:p>
            <a:pPr marL="47387" algn="ctr"/>
            <a:r>
              <a:rPr lang="en-US" sz="4299" b="1" dirty="0">
                <a:solidFill>
                  <a:schemeClr val="accent1">
                    <a:lumMod val="50000"/>
                  </a:schemeClr>
                </a:solidFill>
                <a:latin typeface="Poppins" panose="00000500000000000000" pitchFamily="2" charset="-18"/>
                <a:cs typeface="Poppins" panose="00000500000000000000" pitchFamily="2" charset="-18"/>
                <a:sym typeface="GothamHTF-Book" charset="0"/>
              </a:rPr>
              <a:t>For many parts of the world </a:t>
            </a:r>
          </a:p>
          <a:p>
            <a:pPr marL="47387" algn="ctr"/>
            <a:r>
              <a:rPr lang="en-US" sz="4299" b="1" dirty="0">
                <a:solidFill>
                  <a:schemeClr val="accent1">
                    <a:lumMod val="50000"/>
                  </a:schemeClr>
                </a:solidFill>
                <a:latin typeface="Poppins" panose="00000500000000000000" pitchFamily="2" charset="-18"/>
                <a:cs typeface="Poppins" panose="00000500000000000000" pitchFamily="2" charset="-18"/>
                <a:sym typeface="GothamHTF-Book" charset="0"/>
              </a:rPr>
              <a:t>drought still remains a “hidden” risk……. </a:t>
            </a:r>
          </a:p>
          <a:p>
            <a:pPr marL="47387" algn="ctr"/>
            <a:r>
              <a:rPr lang="en-US" sz="4299" b="1" dirty="0">
                <a:solidFill>
                  <a:schemeClr val="accent1">
                    <a:lumMod val="50000"/>
                  </a:schemeClr>
                </a:solidFill>
                <a:latin typeface="Poppins" panose="00000500000000000000" pitchFamily="2" charset="-18"/>
                <a:cs typeface="Poppins" panose="00000500000000000000" pitchFamily="2" charset="-18"/>
                <a:sym typeface="GothamHTF-Book" charset="0"/>
              </a:rPr>
              <a:t>…….until it becomes a crisis </a:t>
            </a:r>
          </a:p>
        </p:txBody>
      </p:sp>
      <p:sp>
        <p:nvSpPr>
          <p:cNvPr id="15" name="Slide Number Placeholder 14">
            <a:extLst>
              <a:ext uri="{FF2B5EF4-FFF2-40B4-BE49-F238E27FC236}">
                <a16:creationId xmlns:a16="http://schemas.microsoft.com/office/drawing/2014/main" id="{623293EC-36D4-585F-C752-EFDEF228E583}"/>
              </a:ext>
            </a:extLst>
          </p:cNvPr>
          <p:cNvSpPr>
            <a:spLocks noGrp="1"/>
          </p:cNvSpPr>
          <p:nvPr>
            <p:ph type="sldNum" sz="quarter" idx="12"/>
          </p:nvPr>
        </p:nvSpPr>
        <p:spPr>
          <a:xfrm>
            <a:off x="6553200" y="5485189"/>
            <a:ext cx="2133600" cy="365125"/>
          </a:xfrm>
        </p:spPr>
        <p:txBody>
          <a:bodyPr/>
          <a:lstStyle/>
          <a:p>
            <a:fld id="{B6F15528-21DE-4FAA-801E-634DDDAF4B2B}" type="slidenum">
              <a:rPr lang="en-US" smtClean="0">
                <a:latin typeface="Poppins" panose="00000500000000000000" pitchFamily="2" charset="-18"/>
                <a:cs typeface="Poppins" panose="00000500000000000000" pitchFamily="2" charset="-18"/>
              </a:rPr>
              <a:pPr/>
              <a:t>3</a:t>
            </a:fld>
            <a:endParaRPr lang="en-US">
              <a:latin typeface="Poppins" panose="00000500000000000000" pitchFamily="2" charset="-18"/>
              <a:cs typeface="Poppins" panose="00000500000000000000" pitchFamily="2" charset="-18"/>
            </a:endParaRPr>
          </a:p>
        </p:txBody>
      </p:sp>
      <p:sp>
        <p:nvSpPr>
          <p:cNvPr id="16" name="Footer Placeholder 15">
            <a:extLst>
              <a:ext uri="{FF2B5EF4-FFF2-40B4-BE49-F238E27FC236}">
                <a16:creationId xmlns:a16="http://schemas.microsoft.com/office/drawing/2014/main" id="{E856F413-34E8-EB8B-786D-438BA7B709B1}"/>
              </a:ext>
            </a:extLst>
          </p:cNvPr>
          <p:cNvSpPr>
            <a:spLocks noGrp="1"/>
          </p:cNvSpPr>
          <p:nvPr>
            <p:ph type="ftr" sz="quarter" idx="11"/>
          </p:nvPr>
        </p:nvSpPr>
        <p:spPr>
          <a:xfrm>
            <a:off x="3124200" y="5485189"/>
            <a:ext cx="2895600" cy="365125"/>
          </a:xfrm>
        </p:spPr>
        <p:txBody>
          <a:bodyPr/>
          <a:lstStyle/>
          <a:p>
            <a:endParaRPr lang="en-US">
              <a:latin typeface="Poppins" panose="00000500000000000000" pitchFamily="2" charset="-18"/>
              <a:cs typeface="Poppins" panose="00000500000000000000" pitchFamily="2" charset="-18"/>
            </a:endParaRPr>
          </a:p>
        </p:txBody>
      </p:sp>
      <p:pic>
        <p:nvPicPr>
          <p:cNvPr id="17" name="Picture 16">
            <a:extLst>
              <a:ext uri="{FF2B5EF4-FFF2-40B4-BE49-F238E27FC236}">
                <a16:creationId xmlns:a16="http://schemas.microsoft.com/office/drawing/2014/main" id="{4D7C69BD-DCD4-92A5-BCFF-D120AACBEE8E}"/>
              </a:ext>
            </a:extLst>
          </p:cNvPr>
          <p:cNvPicPr>
            <a:picLocks noChangeAspect="1"/>
          </p:cNvPicPr>
          <p:nvPr/>
        </p:nvPicPr>
        <p:blipFill>
          <a:blip r:embed="rId15"/>
          <a:stretch>
            <a:fillRect/>
          </a:stretch>
        </p:blipFill>
        <p:spPr>
          <a:xfrm>
            <a:off x="16324560" y="5850314"/>
            <a:ext cx="1626760" cy="2169900"/>
          </a:xfrm>
          <a:prstGeom prst="rect">
            <a:avLst/>
          </a:prstGeom>
        </p:spPr>
      </p:pic>
      <p:pic>
        <p:nvPicPr>
          <p:cNvPr id="18" name="Picture 17">
            <a:extLst>
              <a:ext uri="{FF2B5EF4-FFF2-40B4-BE49-F238E27FC236}">
                <a16:creationId xmlns:a16="http://schemas.microsoft.com/office/drawing/2014/main" id="{8D111804-64C6-43FC-943A-FE88C1C2D78A}"/>
              </a:ext>
            </a:extLst>
          </p:cNvPr>
          <p:cNvPicPr>
            <a:picLocks noChangeAspect="1"/>
          </p:cNvPicPr>
          <p:nvPr/>
        </p:nvPicPr>
        <p:blipFill>
          <a:blip r:embed="rId16"/>
          <a:stretch>
            <a:fillRect/>
          </a:stretch>
        </p:blipFill>
        <p:spPr>
          <a:xfrm>
            <a:off x="16244849" y="3992195"/>
            <a:ext cx="1786181" cy="1490683"/>
          </a:xfrm>
          <a:prstGeom prst="rect">
            <a:avLst/>
          </a:prstGeom>
        </p:spPr>
      </p:pic>
    </p:spTree>
    <p:extLst>
      <p:ext uri="{BB962C8B-B14F-4D97-AF65-F5344CB8AC3E}">
        <p14:creationId xmlns:p14="http://schemas.microsoft.com/office/powerpoint/2010/main" val="787646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A4396238-B620-6D43-916A-1FE9558972A5}"/>
              </a:ext>
            </a:extLst>
          </p:cNvPr>
          <p:cNvSpPr/>
          <p:nvPr/>
        </p:nvSpPr>
        <p:spPr>
          <a:xfrm>
            <a:off x="466543" y="1335438"/>
            <a:ext cx="6705600" cy="1645920"/>
          </a:xfrm>
          <a:prstGeom prst="roundRect">
            <a:avLst/>
          </a:prstGeom>
          <a:solidFill>
            <a:schemeClr val="bg2">
              <a:lumMod val="25000"/>
            </a:scheme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634878" tIns="263464" rIns="634878" bIns="263464" numCol="1" spcCol="1270" anchor="ctr" anchorCtr="0">
            <a:noAutofit/>
          </a:bodyPr>
          <a:lstStyle/>
          <a:p>
            <a:pPr algn="ctr" defTabSz="1266826">
              <a:lnSpc>
                <a:spcPct val="90000"/>
              </a:lnSpc>
              <a:spcBef>
                <a:spcPct val="0"/>
              </a:spcBef>
              <a:spcAft>
                <a:spcPct val="35000"/>
              </a:spcAft>
            </a:pPr>
            <a:r>
              <a:rPr lang="en-US" sz="4800" dirty="0">
                <a:latin typeface="Calibri" charset="0"/>
                <a:ea typeface="Calibri" charset="0"/>
                <a:cs typeface="Calibri" charset="0"/>
              </a:rPr>
              <a:t>Multiple definitions</a:t>
            </a:r>
          </a:p>
        </p:txBody>
      </p:sp>
      <p:pic>
        <p:nvPicPr>
          <p:cNvPr id="4" name="Picture 3">
            <a:extLst>
              <a:ext uri="{FF2B5EF4-FFF2-40B4-BE49-F238E27FC236}">
                <a16:creationId xmlns:a16="http://schemas.microsoft.com/office/drawing/2014/main" id="{A9B2C1EE-75C5-724D-BDDE-BCF704235B47}"/>
              </a:ext>
            </a:extLst>
          </p:cNvPr>
          <p:cNvPicPr>
            <a:picLocks noChangeAspect="1"/>
          </p:cNvPicPr>
          <p:nvPr/>
        </p:nvPicPr>
        <p:blipFill>
          <a:blip r:embed="rId2"/>
          <a:stretch>
            <a:fillRect/>
          </a:stretch>
        </p:blipFill>
        <p:spPr>
          <a:xfrm>
            <a:off x="25400" y="3026006"/>
            <a:ext cx="8562745" cy="5978595"/>
          </a:xfrm>
          <a:prstGeom prst="rect">
            <a:avLst/>
          </a:prstGeom>
        </p:spPr>
      </p:pic>
      <p:sp>
        <p:nvSpPr>
          <p:cNvPr id="5" name="TextBox 4">
            <a:extLst>
              <a:ext uri="{FF2B5EF4-FFF2-40B4-BE49-F238E27FC236}">
                <a16:creationId xmlns:a16="http://schemas.microsoft.com/office/drawing/2014/main" id="{D22A6874-5CE4-4A4E-BA3D-D773AE2242DD}"/>
              </a:ext>
            </a:extLst>
          </p:cNvPr>
          <p:cNvSpPr txBox="1"/>
          <p:nvPr/>
        </p:nvSpPr>
        <p:spPr>
          <a:xfrm>
            <a:off x="5730741" y="7810500"/>
            <a:ext cx="2882804" cy="461665"/>
          </a:xfrm>
          <a:prstGeom prst="rect">
            <a:avLst/>
          </a:prstGeom>
          <a:solidFill>
            <a:schemeClr val="accent6">
              <a:lumMod val="50000"/>
            </a:schemeClr>
          </a:solidFill>
        </p:spPr>
        <p:txBody>
          <a:bodyPr wrap="square" rtlCol="0" anchor="ctr" anchorCtr="0">
            <a:spAutoFit/>
          </a:bodyPr>
          <a:lstStyle/>
          <a:p>
            <a:r>
              <a:rPr lang="en-US" sz="2400" b="1" dirty="0">
                <a:solidFill>
                  <a:schemeClr val="accent1">
                    <a:lumMod val="20000"/>
                    <a:lumOff val="80000"/>
                  </a:schemeClr>
                </a:solidFill>
              </a:rPr>
              <a:t>Ecological Drought</a:t>
            </a:r>
          </a:p>
        </p:txBody>
      </p:sp>
      <p:pic>
        <p:nvPicPr>
          <p:cNvPr id="3" name="Picture 2">
            <a:extLst>
              <a:ext uri="{FF2B5EF4-FFF2-40B4-BE49-F238E27FC236}">
                <a16:creationId xmlns:a16="http://schemas.microsoft.com/office/drawing/2014/main" id="{FF76F311-4262-1BE9-3A6B-A42F5170F543}"/>
              </a:ext>
            </a:extLst>
          </p:cNvPr>
          <p:cNvPicPr>
            <a:picLocks noChangeAspect="1"/>
          </p:cNvPicPr>
          <p:nvPr/>
        </p:nvPicPr>
        <p:blipFill rotWithShape="1">
          <a:blip r:embed="rId3"/>
          <a:srcRect t="17507"/>
          <a:stretch/>
        </p:blipFill>
        <p:spPr>
          <a:xfrm>
            <a:off x="8305800" y="3656665"/>
            <a:ext cx="9806092" cy="3696635"/>
          </a:xfrm>
          <a:prstGeom prst="rect">
            <a:avLst/>
          </a:prstGeom>
        </p:spPr>
      </p:pic>
      <p:sp>
        <p:nvSpPr>
          <p:cNvPr id="6" name="Rounded Rectangle 5">
            <a:extLst>
              <a:ext uri="{FF2B5EF4-FFF2-40B4-BE49-F238E27FC236}">
                <a16:creationId xmlns:a16="http://schemas.microsoft.com/office/drawing/2014/main" id="{72F5A11B-12D9-CE4A-51A6-FFC23BCC5CF5}"/>
              </a:ext>
            </a:extLst>
          </p:cNvPr>
          <p:cNvSpPr/>
          <p:nvPr/>
        </p:nvSpPr>
        <p:spPr>
          <a:xfrm>
            <a:off x="9663571" y="7200900"/>
            <a:ext cx="7851543" cy="2933701"/>
          </a:xfrm>
          <a:prstGeom prst="roundRect">
            <a:avLst/>
          </a:prstGeom>
          <a:solidFill>
            <a:schemeClr val="bg2">
              <a:lumMod val="25000"/>
            </a:scheme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634878" tIns="268376" rIns="634878" bIns="268376" numCol="1" spcCol="1270" anchor="ctr" anchorCtr="0">
            <a:noAutofit/>
          </a:bodyPr>
          <a:lstStyle/>
          <a:p>
            <a:pPr algn="ctr" defTabSz="1266826">
              <a:lnSpc>
                <a:spcPct val="90000"/>
              </a:lnSpc>
              <a:spcBef>
                <a:spcPct val="0"/>
              </a:spcBef>
              <a:spcAft>
                <a:spcPct val="35000"/>
              </a:spcAft>
            </a:pPr>
            <a:r>
              <a:rPr lang="en-US" sz="4800" dirty="0">
                <a:latin typeface="Calibri" charset="0"/>
                <a:ea typeface="Calibri" charset="0"/>
                <a:cs typeface="Calibri" charset="0"/>
              </a:rPr>
              <a:t>Interconnected and cumulative impacts on different sectors at different times</a:t>
            </a:r>
          </a:p>
        </p:txBody>
      </p:sp>
      <p:sp>
        <p:nvSpPr>
          <p:cNvPr id="7" name="Rounded Rectangle 6">
            <a:extLst>
              <a:ext uri="{FF2B5EF4-FFF2-40B4-BE49-F238E27FC236}">
                <a16:creationId xmlns:a16="http://schemas.microsoft.com/office/drawing/2014/main" id="{F3B7BB89-2ADA-C5D9-9528-68A903CDF34D}"/>
              </a:ext>
            </a:extLst>
          </p:cNvPr>
          <p:cNvSpPr/>
          <p:nvPr/>
        </p:nvSpPr>
        <p:spPr>
          <a:xfrm>
            <a:off x="10210802" y="459439"/>
            <a:ext cx="6635114" cy="2305828"/>
          </a:xfrm>
          <a:prstGeom prst="roundRect">
            <a:avLst/>
          </a:prstGeom>
          <a:solidFill>
            <a:schemeClr val="bg2">
              <a:lumMod val="25000"/>
            </a:scheme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634878" tIns="263464" rIns="634878" bIns="263464" numCol="1" spcCol="1270" anchor="ctr" anchorCtr="0">
            <a:noAutofit/>
          </a:bodyPr>
          <a:lstStyle/>
          <a:p>
            <a:pPr algn="ctr" defTabSz="1266826">
              <a:lnSpc>
                <a:spcPct val="90000"/>
              </a:lnSpc>
              <a:spcBef>
                <a:spcPct val="0"/>
              </a:spcBef>
              <a:spcAft>
                <a:spcPct val="35000"/>
              </a:spcAft>
            </a:pPr>
            <a:r>
              <a:rPr lang="en-US" sz="4800" dirty="0">
                <a:latin typeface="Calibri" charset="0"/>
                <a:ea typeface="Calibri" charset="0"/>
                <a:cs typeface="Calibri" charset="0"/>
              </a:rPr>
              <a:t>When does it start? Will it intensify?</a:t>
            </a:r>
          </a:p>
          <a:p>
            <a:pPr algn="ctr" defTabSz="1266826">
              <a:lnSpc>
                <a:spcPct val="90000"/>
              </a:lnSpc>
              <a:spcBef>
                <a:spcPct val="0"/>
              </a:spcBef>
              <a:spcAft>
                <a:spcPct val="35000"/>
              </a:spcAft>
            </a:pPr>
            <a:r>
              <a:rPr lang="en-US" sz="4800" dirty="0">
                <a:latin typeface="Calibri" charset="0"/>
                <a:ea typeface="Calibri" charset="0"/>
                <a:cs typeface="Calibri" charset="0"/>
              </a:rPr>
              <a:t>When does it end?</a:t>
            </a:r>
          </a:p>
        </p:txBody>
      </p:sp>
      <p:sp>
        <p:nvSpPr>
          <p:cNvPr id="8" name="TextBox 7">
            <a:extLst>
              <a:ext uri="{FF2B5EF4-FFF2-40B4-BE49-F238E27FC236}">
                <a16:creationId xmlns:a16="http://schemas.microsoft.com/office/drawing/2014/main" id="{ABD762BD-2674-85F9-BC8D-5B95FEBFE94C}"/>
              </a:ext>
            </a:extLst>
          </p:cNvPr>
          <p:cNvSpPr txBox="1"/>
          <p:nvPr/>
        </p:nvSpPr>
        <p:spPr>
          <a:xfrm>
            <a:off x="16055938" y="3656665"/>
            <a:ext cx="1579956" cy="4191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2240" tIns="62240" rIns="62240" bIns="62240" numCol="1" spcCol="38100" rtlCol="0" anchor="t">
            <a:spAutoFit/>
          </a:bodyPr>
          <a:lstStyle/>
          <a:p>
            <a:pPr defTabSz="1419890" hangingPunct="0"/>
            <a:r>
              <a:rPr lang="en-US" sz="1907" dirty="0">
                <a:solidFill>
                  <a:srgbClr val="294A64"/>
                </a:solidFill>
                <a:latin typeface="Arial" panose="020B0604020202020204" pitchFamily="34" charset="0"/>
                <a:cs typeface="Arial" panose="020B0604020202020204" pitchFamily="34" charset="0"/>
                <a:sym typeface="Roboto Regular"/>
              </a:rPr>
              <a:t>WMO </a:t>
            </a:r>
            <a:r>
              <a:rPr lang="en-US" sz="1907" dirty="0" err="1">
                <a:solidFill>
                  <a:srgbClr val="294A64"/>
                </a:solidFill>
                <a:latin typeface="Arial" panose="020B0604020202020204" pitchFamily="34" charset="0"/>
                <a:cs typeface="Arial" panose="020B0604020202020204" pitchFamily="34" charset="0"/>
                <a:sym typeface="Roboto Regular"/>
              </a:rPr>
              <a:t>CAgM</a:t>
            </a:r>
            <a:endParaRPr lang="en-US" sz="1907" dirty="0">
              <a:solidFill>
                <a:srgbClr val="294A64"/>
              </a:solidFill>
              <a:latin typeface="Arial" panose="020B0604020202020204" pitchFamily="34" charset="0"/>
              <a:cs typeface="Arial" panose="020B0604020202020204" pitchFamily="34" charset="0"/>
              <a:sym typeface="Roboto Regular"/>
            </a:endParaRPr>
          </a:p>
        </p:txBody>
      </p:sp>
    </p:spTree>
    <p:extLst>
      <p:ext uri="{BB962C8B-B14F-4D97-AF65-F5344CB8AC3E}">
        <p14:creationId xmlns:p14="http://schemas.microsoft.com/office/powerpoint/2010/main" val="2771696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B4D1D64-63DA-FA13-C5E7-E4955685992A}"/>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192BE2EC-733C-C05A-CE53-DB859677E9A3}"/>
              </a:ext>
            </a:extLst>
          </p:cNvPr>
          <p:cNvSpPr>
            <a:spLocks noGrp="1"/>
          </p:cNvSpPr>
          <p:nvPr>
            <p:ph type="sldNum" sz="quarter" idx="12"/>
          </p:nvPr>
        </p:nvSpPr>
        <p:spPr/>
        <p:txBody>
          <a:bodyPr/>
          <a:lstStyle/>
          <a:p>
            <a:fld id="{B6F15528-21DE-4FAA-801E-634DDDAF4B2B}" type="slidenum">
              <a:rPr lang="en-US" smtClean="0"/>
              <a:pPr/>
              <a:t>5</a:t>
            </a:fld>
            <a:endParaRPr lang="en-US"/>
          </a:p>
        </p:txBody>
      </p:sp>
      <p:pic>
        <p:nvPicPr>
          <p:cNvPr id="4098" name="Picture 2">
            <a:extLst>
              <a:ext uri="{FF2B5EF4-FFF2-40B4-BE49-F238E27FC236}">
                <a16:creationId xmlns:a16="http://schemas.microsoft.com/office/drawing/2014/main" id="{3C8C11A0-816E-F6A3-02C8-F128684DA6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895350"/>
            <a:ext cx="18059400" cy="8496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D74016-EB73-C2D1-4459-6B3F2D507874}"/>
              </a:ext>
            </a:extLst>
          </p:cNvPr>
          <p:cNvSpPr txBox="1"/>
          <p:nvPr/>
        </p:nvSpPr>
        <p:spPr>
          <a:xfrm>
            <a:off x="13792200" y="9436100"/>
            <a:ext cx="3581400" cy="369332"/>
          </a:xfrm>
          <a:prstGeom prst="rect">
            <a:avLst/>
          </a:prstGeom>
          <a:noFill/>
        </p:spPr>
        <p:txBody>
          <a:bodyPr wrap="square" rtlCol="0">
            <a:spAutoFit/>
          </a:bodyPr>
          <a:lstStyle/>
          <a:p>
            <a:r>
              <a:rPr lang="en-US" dirty="0"/>
              <a:t>UNCCD Drought Atlas 2024</a:t>
            </a:r>
          </a:p>
        </p:txBody>
      </p:sp>
      <p:sp>
        <p:nvSpPr>
          <p:cNvPr id="5" name="TextBox 4">
            <a:extLst>
              <a:ext uri="{FF2B5EF4-FFF2-40B4-BE49-F238E27FC236}">
                <a16:creationId xmlns:a16="http://schemas.microsoft.com/office/drawing/2014/main" id="{32AFB2DF-8C60-0C95-1715-CF3F03D21FCA}"/>
              </a:ext>
            </a:extLst>
          </p:cNvPr>
          <p:cNvSpPr txBox="1"/>
          <p:nvPr/>
        </p:nvSpPr>
        <p:spPr>
          <a:xfrm>
            <a:off x="6038850" y="8666659"/>
            <a:ext cx="5486400" cy="954107"/>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There is no reliable prediction system for multiyear droughts</a:t>
            </a:r>
          </a:p>
        </p:txBody>
      </p:sp>
    </p:spTree>
    <p:extLst>
      <p:ext uri="{BB962C8B-B14F-4D97-AF65-F5344CB8AC3E}">
        <p14:creationId xmlns:p14="http://schemas.microsoft.com/office/powerpoint/2010/main" val="1032943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90F68-851F-1F50-3E4C-F32CB0F1E9E0}"/>
            </a:ext>
          </a:extLst>
        </p:cNvPr>
        <p:cNvGrpSpPr/>
        <p:nvPr/>
      </p:nvGrpSpPr>
      <p:grpSpPr>
        <a:xfrm>
          <a:off x="0" y="0"/>
          <a:ext cx="0" cy="0"/>
          <a:chOff x="0" y="0"/>
          <a:chExt cx="0" cy="0"/>
        </a:xfrm>
      </p:grpSpPr>
      <p:pic>
        <p:nvPicPr>
          <p:cNvPr id="4" name="image3.png">
            <a:extLst>
              <a:ext uri="{FF2B5EF4-FFF2-40B4-BE49-F238E27FC236}">
                <a16:creationId xmlns:a16="http://schemas.microsoft.com/office/drawing/2014/main" id="{8B8DED14-1F46-75B5-22DF-2D6691C20C8E}"/>
              </a:ext>
            </a:extLst>
          </p:cNvPr>
          <p:cNvPicPr/>
          <p:nvPr/>
        </p:nvPicPr>
        <p:blipFill>
          <a:blip r:embed="rId2"/>
          <a:srcRect/>
          <a:stretch>
            <a:fillRect/>
          </a:stretch>
        </p:blipFill>
        <p:spPr>
          <a:xfrm>
            <a:off x="394322" y="600558"/>
            <a:ext cx="9466161" cy="4471717"/>
          </a:xfrm>
          <a:prstGeom prst="rect">
            <a:avLst/>
          </a:prstGeom>
          <a:ln/>
        </p:spPr>
      </p:pic>
      <p:pic>
        <p:nvPicPr>
          <p:cNvPr id="5" name="Picture 4">
            <a:extLst>
              <a:ext uri="{FF2B5EF4-FFF2-40B4-BE49-F238E27FC236}">
                <a16:creationId xmlns:a16="http://schemas.microsoft.com/office/drawing/2014/main" id="{BB92A99C-CC91-1095-7023-B292F53554C8}"/>
              </a:ext>
            </a:extLst>
          </p:cNvPr>
          <p:cNvPicPr>
            <a:picLocks noChangeAspect="1"/>
          </p:cNvPicPr>
          <p:nvPr/>
        </p:nvPicPr>
        <p:blipFill>
          <a:blip r:embed="rId3"/>
          <a:stretch>
            <a:fillRect/>
          </a:stretch>
        </p:blipFill>
        <p:spPr>
          <a:xfrm>
            <a:off x="3964684" y="5226709"/>
            <a:ext cx="5644121" cy="4392230"/>
          </a:xfrm>
          <a:prstGeom prst="rect">
            <a:avLst/>
          </a:prstGeom>
        </p:spPr>
      </p:pic>
      <p:sp>
        <p:nvSpPr>
          <p:cNvPr id="6" name="TextBox 5">
            <a:extLst>
              <a:ext uri="{FF2B5EF4-FFF2-40B4-BE49-F238E27FC236}">
                <a16:creationId xmlns:a16="http://schemas.microsoft.com/office/drawing/2014/main" id="{481D296A-4CE0-53BF-0A98-D2D691F88941}"/>
              </a:ext>
            </a:extLst>
          </p:cNvPr>
          <p:cNvSpPr txBox="1"/>
          <p:nvPr/>
        </p:nvSpPr>
        <p:spPr>
          <a:xfrm>
            <a:off x="383184" y="5943822"/>
            <a:ext cx="3581500" cy="43431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8643" tIns="58643" rIns="58643" bIns="58643" numCol="1" spcCol="38100" rtlCol="0" anchor="t">
            <a:spAutoFit/>
          </a:bodyPr>
          <a:lstStyle/>
          <a:p>
            <a:pPr defTabSz="1337787"/>
            <a:r>
              <a:rPr lang="en-US" sz="2694" dirty="0">
                <a:solidFill>
                  <a:srgbClr val="294A64"/>
                </a:solidFill>
                <a:latin typeface="Roboto Regular"/>
                <a:ea typeface="Roboto Regular"/>
                <a:cs typeface="Roboto Regular"/>
                <a:sym typeface="Roboto Regular"/>
              </a:rPr>
              <a:t>US </a:t>
            </a:r>
            <a:r>
              <a:rPr lang="en-US" sz="2694" dirty="0" err="1">
                <a:solidFill>
                  <a:srgbClr val="294A64"/>
                </a:solidFill>
                <a:latin typeface="Roboto Regular"/>
                <a:ea typeface="Roboto Regular"/>
                <a:cs typeface="Roboto Regular"/>
                <a:sym typeface="Roboto Regular"/>
              </a:rPr>
              <a:t>MidWest</a:t>
            </a:r>
            <a:r>
              <a:rPr lang="en-US" sz="2694" dirty="0">
                <a:solidFill>
                  <a:srgbClr val="294A64"/>
                </a:solidFill>
                <a:latin typeface="Roboto Regular"/>
                <a:ea typeface="Roboto Regular"/>
                <a:cs typeface="Roboto Regular"/>
                <a:sym typeface="Roboto Regular"/>
              </a:rPr>
              <a:t> and Southeast 2008, 2012, 2017</a:t>
            </a:r>
          </a:p>
          <a:p>
            <a:pPr defTabSz="1337787"/>
            <a:endParaRPr lang="en-US" sz="2822" dirty="0"/>
          </a:p>
          <a:p>
            <a:pPr defTabSz="1337787"/>
            <a:r>
              <a:rPr lang="en-US" sz="2822" dirty="0"/>
              <a:t>Central Europe 2015</a:t>
            </a:r>
          </a:p>
          <a:p>
            <a:pPr defTabSz="1337787"/>
            <a:r>
              <a:rPr lang="en-US" sz="2822" dirty="0"/>
              <a:t>Mediterranean Basin </a:t>
            </a:r>
          </a:p>
          <a:p>
            <a:pPr defTabSz="1337787"/>
            <a:endParaRPr lang="en-US" sz="2694" dirty="0">
              <a:solidFill>
                <a:srgbClr val="294A64"/>
              </a:solidFill>
              <a:latin typeface="Roboto Regular"/>
              <a:ea typeface="Roboto Regular"/>
              <a:cs typeface="Roboto Regular"/>
              <a:sym typeface="Roboto Regular"/>
            </a:endParaRPr>
          </a:p>
          <a:p>
            <a:pPr defTabSz="1337787"/>
            <a:endParaRPr lang="en-US" sz="2694" dirty="0">
              <a:solidFill>
                <a:srgbClr val="294A64"/>
              </a:solidFill>
              <a:latin typeface="Roboto Regular"/>
              <a:ea typeface="Roboto Regular"/>
              <a:cs typeface="Roboto Regular"/>
              <a:sym typeface="Roboto Regular"/>
            </a:endParaRPr>
          </a:p>
          <a:p>
            <a:pPr defTabSz="1337787"/>
            <a:endParaRPr lang="en-US" sz="2822" dirty="0"/>
          </a:p>
          <a:p>
            <a:pPr defTabSz="1337787"/>
            <a:endParaRPr lang="en-US" sz="2694" dirty="0">
              <a:solidFill>
                <a:srgbClr val="294A64"/>
              </a:solidFill>
              <a:latin typeface="Roboto Regular"/>
              <a:ea typeface="Roboto Regular"/>
              <a:cs typeface="Roboto Regular"/>
              <a:sym typeface="Roboto Regular"/>
            </a:endParaRPr>
          </a:p>
        </p:txBody>
      </p:sp>
      <p:sp>
        <p:nvSpPr>
          <p:cNvPr id="8" name="TextBox 7">
            <a:extLst>
              <a:ext uri="{FF2B5EF4-FFF2-40B4-BE49-F238E27FC236}">
                <a16:creationId xmlns:a16="http://schemas.microsoft.com/office/drawing/2014/main" id="{DD6A88AF-86D6-9540-DBC0-1D33DF04C67C}"/>
              </a:ext>
            </a:extLst>
          </p:cNvPr>
          <p:cNvSpPr txBox="1"/>
          <p:nvPr/>
        </p:nvSpPr>
        <p:spPr>
          <a:xfrm>
            <a:off x="10943133" y="486560"/>
            <a:ext cx="6360425" cy="34424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8643" tIns="58643" rIns="58643" bIns="58643" numCol="1" spcCol="38100" rtlCol="0" anchor="t">
            <a:spAutoFit/>
          </a:bodyPr>
          <a:lstStyle/>
          <a:p>
            <a:pPr defTabSz="1337787"/>
            <a:r>
              <a:rPr lang="en-US" sz="3600" dirty="0">
                <a:solidFill>
                  <a:srgbClr val="294A64"/>
                </a:solidFill>
                <a:latin typeface="Arial" panose="020B0604020202020204" pitchFamily="34" charset="0"/>
                <a:ea typeface="Roboto Regular"/>
                <a:cs typeface="Arial" panose="020B0604020202020204" pitchFamily="34" charset="0"/>
                <a:sym typeface="Roboto Regular"/>
              </a:rPr>
              <a:t>Flash drought : shorter-term </a:t>
            </a:r>
          </a:p>
          <a:p>
            <a:pPr defTabSz="1337787"/>
            <a:r>
              <a:rPr lang="en-US" sz="3600" dirty="0">
                <a:solidFill>
                  <a:srgbClr val="294A64"/>
                </a:solidFill>
                <a:latin typeface="Arial" panose="020B0604020202020204" pitchFamily="34" charset="0"/>
                <a:ea typeface="Roboto Regular"/>
                <a:cs typeface="Arial" panose="020B0604020202020204" pitchFamily="34" charset="0"/>
                <a:sym typeface="Roboto Regular"/>
              </a:rPr>
              <a:t>(&lt; 3months) but during a critical period of demand or normally” peak” </a:t>
            </a:r>
            <a:r>
              <a:rPr lang="en-US" sz="3600" dirty="0">
                <a:solidFill>
                  <a:srgbClr val="002060"/>
                </a:solidFill>
                <a:latin typeface="Arial" panose="020B0604020202020204" pitchFamily="34" charset="0"/>
                <a:ea typeface="Roboto Regular"/>
                <a:cs typeface="Arial" panose="020B0604020202020204" pitchFamily="34" charset="0"/>
                <a:sym typeface="Roboto Regular"/>
              </a:rPr>
              <a:t>precipitation</a:t>
            </a:r>
            <a:r>
              <a:rPr lang="en-US" sz="3600" dirty="0">
                <a:solidFill>
                  <a:srgbClr val="294A64"/>
                </a:solidFill>
                <a:latin typeface="Arial" panose="020B0604020202020204" pitchFamily="34" charset="0"/>
                <a:ea typeface="Roboto Regular"/>
                <a:cs typeface="Arial" panose="020B0604020202020204" pitchFamily="34" charset="0"/>
                <a:sym typeface="Roboto Regular"/>
              </a:rPr>
              <a:t> (usually combined with strong evaporative demand)</a:t>
            </a:r>
          </a:p>
        </p:txBody>
      </p:sp>
      <p:sp>
        <p:nvSpPr>
          <p:cNvPr id="3" name="Oval 2">
            <a:extLst>
              <a:ext uri="{FF2B5EF4-FFF2-40B4-BE49-F238E27FC236}">
                <a16:creationId xmlns:a16="http://schemas.microsoft.com/office/drawing/2014/main" id="{9511DC94-B45F-2D2C-26F9-E02917B96BAE}"/>
              </a:ext>
            </a:extLst>
          </p:cNvPr>
          <p:cNvSpPr/>
          <p:nvPr/>
        </p:nvSpPr>
        <p:spPr>
          <a:xfrm>
            <a:off x="1312405" y="2327131"/>
            <a:ext cx="1295400" cy="1153768"/>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CC296DCC-D5F1-D374-DB6A-AC51E4706E44}"/>
              </a:ext>
            </a:extLst>
          </p:cNvPr>
          <p:cNvSpPr/>
          <p:nvPr/>
        </p:nvSpPr>
        <p:spPr>
          <a:xfrm>
            <a:off x="4572000" y="2705100"/>
            <a:ext cx="1295400" cy="1247083"/>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5E083FE1-F443-6D54-0CC4-25ADAED9312F}"/>
              </a:ext>
            </a:extLst>
          </p:cNvPr>
          <p:cNvSpPr/>
          <p:nvPr/>
        </p:nvSpPr>
        <p:spPr>
          <a:xfrm>
            <a:off x="8214767" y="2524817"/>
            <a:ext cx="1234033" cy="1247083"/>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2194237-F0F2-5695-AC80-4C94F2C185AE}"/>
              </a:ext>
            </a:extLst>
          </p:cNvPr>
          <p:cNvSpPr txBox="1"/>
          <p:nvPr/>
        </p:nvSpPr>
        <p:spPr>
          <a:xfrm>
            <a:off x="181818" y="9879568"/>
            <a:ext cx="5304581" cy="369332"/>
          </a:xfrm>
          <a:prstGeom prst="rect">
            <a:avLst/>
          </a:prstGeom>
          <a:noFill/>
        </p:spPr>
        <p:txBody>
          <a:bodyPr wrap="square" rtlCol="0">
            <a:spAutoFit/>
          </a:bodyPr>
          <a:lstStyle/>
          <a:p>
            <a:r>
              <a:rPr lang="en-US" dirty="0"/>
              <a:t>Pendergrass, Meehl, Pulwarty et al 2020</a:t>
            </a:r>
          </a:p>
        </p:txBody>
      </p:sp>
      <p:sp>
        <p:nvSpPr>
          <p:cNvPr id="12" name="TextBox 11">
            <a:extLst>
              <a:ext uri="{FF2B5EF4-FFF2-40B4-BE49-F238E27FC236}">
                <a16:creationId xmlns:a16="http://schemas.microsoft.com/office/drawing/2014/main" id="{2460F825-702C-A1C0-89CB-6CBC93236109}"/>
              </a:ext>
            </a:extLst>
          </p:cNvPr>
          <p:cNvSpPr txBox="1"/>
          <p:nvPr/>
        </p:nvSpPr>
        <p:spPr>
          <a:xfrm>
            <a:off x="14554200" y="9833807"/>
            <a:ext cx="3232193" cy="369332"/>
          </a:xfrm>
          <a:prstGeom prst="rect">
            <a:avLst/>
          </a:prstGeom>
          <a:noFill/>
        </p:spPr>
        <p:txBody>
          <a:bodyPr wrap="square" rtlCol="0">
            <a:spAutoFit/>
          </a:bodyPr>
          <a:lstStyle/>
          <a:p>
            <a:r>
              <a:rPr lang="en-US" dirty="0"/>
              <a:t>Hobbins , </a:t>
            </a:r>
            <a:r>
              <a:rPr lang="en-US" dirty="0" err="1"/>
              <a:t>Huntingtonet</a:t>
            </a:r>
            <a:r>
              <a:rPr lang="en-US" dirty="0"/>
              <a:t> al 2018</a:t>
            </a:r>
          </a:p>
        </p:txBody>
      </p:sp>
      <p:sp>
        <p:nvSpPr>
          <p:cNvPr id="13" name="TextBox 12">
            <a:extLst>
              <a:ext uri="{FF2B5EF4-FFF2-40B4-BE49-F238E27FC236}">
                <a16:creationId xmlns:a16="http://schemas.microsoft.com/office/drawing/2014/main" id="{943554BD-CD25-94AC-F749-D908B8FEB9BF}"/>
              </a:ext>
            </a:extLst>
          </p:cNvPr>
          <p:cNvSpPr txBox="1"/>
          <p:nvPr/>
        </p:nvSpPr>
        <p:spPr>
          <a:xfrm>
            <a:off x="2173934" y="2843778"/>
            <a:ext cx="184731"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03C8EFC7-3339-7C57-387D-71C164B4C350}"/>
              </a:ext>
            </a:extLst>
          </p:cNvPr>
          <p:cNvSpPr txBox="1"/>
          <p:nvPr/>
        </p:nvSpPr>
        <p:spPr>
          <a:xfrm>
            <a:off x="7132305" y="211767"/>
            <a:ext cx="3422198" cy="830997"/>
          </a:xfrm>
          <a:prstGeom prst="rect">
            <a:avLst/>
          </a:prstGeom>
          <a:solidFill>
            <a:schemeClr val="bg1"/>
          </a:solidFill>
        </p:spPr>
        <p:txBody>
          <a:bodyPr wrap="square" rtlCol="0">
            <a:spAutoFit/>
          </a:bodyPr>
          <a:lstStyle/>
          <a:p>
            <a:pPr algn="ctr"/>
            <a:r>
              <a:rPr lang="en-US" sz="2400" dirty="0">
                <a:solidFill>
                  <a:srgbClr val="0070C0"/>
                </a:solidFill>
                <a:latin typeface="Arial" panose="020B0604020202020204" pitchFamily="34" charset="0"/>
                <a:cs typeface="Arial" panose="020B0604020202020204" pitchFamily="34" charset="0"/>
              </a:rPr>
              <a:t>No Flash drought  </a:t>
            </a:r>
          </a:p>
          <a:p>
            <a:pPr algn="ctr"/>
            <a:r>
              <a:rPr lang="en-US" sz="2400" dirty="0">
                <a:solidFill>
                  <a:srgbClr val="0070C0"/>
                </a:solidFill>
                <a:latin typeface="Arial" panose="020B0604020202020204" pitchFamily="34" charset="0"/>
                <a:cs typeface="Arial" panose="020B0604020202020204" pitchFamily="34" charset="0"/>
              </a:rPr>
              <a:t>Or rapid intensification </a:t>
            </a:r>
          </a:p>
        </p:txBody>
      </p:sp>
      <p:sp>
        <p:nvSpPr>
          <p:cNvPr id="15" name="TextBox 14">
            <a:extLst>
              <a:ext uri="{FF2B5EF4-FFF2-40B4-BE49-F238E27FC236}">
                <a16:creationId xmlns:a16="http://schemas.microsoft.com/office/drawing/2014/main" id="{0337386E-B38B-90A7-B6BE-6FFCFF19E61A}"/>
              </a:ext>
            </a:extLst>
          </p:cNvPr>
          <p:cNvSpPr txBox="1"/>
          <p:nvPr/>
        </p:nvSpPr>
        <p:spPr>
          <a:xfrm>
            <a:off x="383184" y="332240"/>
            <a:ext cx="3422198" cy="830997"/>
          </a:xfrm>
          <a:prstGeom prst="rect">
            <a:avLst/>
          </a:prstGeom>
          <a:solidFill>
            <a:schemeClr val="bg1"/>
          </a:solidFill>
        </p:spPr>
        <p:txBody>
          <a:bodyPr wrap="square" rtlCol="0">
            <a:spAutoFit/>
          </a:bodyPr>
          <a:lstStyle/>
          <a:p>
            <a:pPr algn="ctr"/>
            <a:r>
              <a:rPr lang="en-US" sz="2400" dirty="0">
                <a:solidFill>
                  <a:srgbClr val="0070C0"/>
                </a:solidFill>
                <a:latin typeface="Arial" panose="020B0604020202020204" pitchFamily="34" charset="0"/>
                <a:cs typeface="Arial" panose="020B0604020202020204" pitchFamily="34" charset="0"/>
              </a:rPr>
              <a:t>Flash drought with </a:t>
            </a:r>
          </a:p>
          <a:p>
            <a:pPr algn="ctr"/>
            <a:r>
              <a:rPr lang="en-US" sz="2400" dirty="0">
                <a:solidFill>
                  <a:srgbClr val="0070C0"/>
                </a:solidFill>
                <a:latin typeface="Arial" panose="020B0604020202020204" pitchFamily="34" charset="0"/>
                <a:cs typeface="Arial" panose="020B0604020202020204" pitchFamily="34" charset="0"/>
              </a:rPr>
              <a:t>no background drought </a:t>
            </a:r>
          </a:p>
        </p:txBody>
      </p:sp>
      <p:sp>
        <p:nvSpPr>
          <p:cNvPr id="16" name="TextBox 15">
            <a:extLst>
              <a:ext uri="{FF2B5EF4-FFF2-40B4-BE49-F238E27FC236}">
                <a16:creationId xmlns:a16="http://schemas.microsoft.com/office/drawing/2014/main" id="{6A529FD9-52C9-8A39-27CD-961FE1E8B4D6}"/>
              </a:ext>
            </a:extLst>
          </p:cNvPr>
          <p:cNvSpPr txBox="1"/>
          <p:nvPr/>
        </p:nvSpPr>
        <p:spPr>
          <a:xfrm>
            <a:off x="3710107" y="250723"/>
            <a:ext cx="3422198" cy="830997"/>
          </a:xfrm>
          <a:prstGeom prst="rect">
            <a:avLst/>
          </a:prstGeom>
          <a:solidFill>
            <a:schemeClr val="bg1"/>
          </a:solidFill>
        </p:spPr>
        <p:txBody>
          <a:bodyPr wrap="square" rtlCol="0">
            <a:spAutoFit/>
          </a:bodyPr>
          <a:lstStyle/>
          <a:p>
            <a:pPr algn="ctr"/>
            <a:r>
              <a:rPr lang="en-US" sz="2400" dirty="0">
                <a:solidFill>
                  <a:srgbClr val="0070C0"/>
                </a:solidFill>
                <a:latin typeface="Arial" panose="020B0604020202020204" pitchFamily="34" charset="0"/>
                <a:cs typeface="Arial" panose="020B0604020202020204" pitchFamily="34" charset="0"/>
              </a:rPr>
              <a:t>Flash drought  </a:t>
            </a:r>
          </a:p>
          <a:p>
            <a:pPr algn="ctr"/>
            <a:r>
              <a:rPr lang="en-US" sz="2400" dirty="0">
                <a:solidFill>
                  <a:srgbClr val="0070C0"/>
                </a:solidFill>
                <a:latin typeface="Arial" panose="020B0604020202020204" pitchFamily="34" charset="0"/>
                <a:cs typeface="Arial" panose="020B0604020202020204" pitchFamily="34" charset="0"/>
              </a:rPr>
              <a:t>on existing  drought </a:t>
            </a:r>
          </a:p>
        </p:txBody>
      </p:sp>
      <p:pic>
        <p:nvPicPr>
          <p:cNvPr id="2050" name="Picture 2">
            <a:extLst>
              <a:ext uri="{FF2B5EF4-FFF2-40B4-BE49-F238E27FC236}">
                <a16:creationId xmlns:a16="http://schemas.microsoft.com/office/drawing/2014/main" id="{E5DE3B38-E358-FD2B-9749-3225832620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0933" y="4731081"/>
            <a:ext cx="8005460" cy="44330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8B2BC8D-45BD-9CF9-C40A-6BA5AF3F16B6}"/>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826213" y="2000733"/>
            <a:ext cx="6446605" cy="5863991"/>
          </a:xfrm>
          <a:prstGeom prst="rect">
            <a:avLst/>
          </a:prstGeom>
          <a:ln w="57150">
            <a:solidFill>
              <a:schemeClr val="tx1"/>
            </a:solidFill>
          </a:ln>
        </p:spPr>
      </p:pic>
    </p:spTree>
    <p:extLst>
      <p:ext uri="{BB962C8B-B14F-4D97-AF65-F5344CB8AC3E}">
        <p14:creationId xmlns:p14="http://schemas.microsoft.com/office/powerpoint/2010/main" val="250082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2" grpId="0"/>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3DC43A-35D8-4144-8AF6-34EC934D8358}"/>
              </a:ext>
            </a:extLst>
          </p:cNvPr>
          <p:cNvSpPr txBox="1"/>
          <p:nvPr/>
        </p:nvSpPr>
        <p:spPr>
          <a:xfrm>
            <a:off x="4331568" y="1676775"/>
            <a:ext cx="9411240" cy="4441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3982" tIns="43982" rIns="43982" bIns="43982" numCol="1" spcCol="38100" rtlCol="0" anchor="t">
            <a:spAutoFit/>
          </a:bodyPr>
          <a:lstStyle/>
          <a:p>
            <a:pPr marL="687221" indent="-687221"/>
            <a:r>
              <a:rPr lang="en-US" sz="2309" dirty="0">
                <a:solidFill>
                  <a:srgbClr val="C00000"/>
                </a:solidFill>
              </a:rPr>
              <a:t> </a:t>
            </a:r>
          </a:p>
        </p:txBody>
      </p:sp>
      <p:pic>
        <p:nvPicPr>
          <p:cNvPr id="1026" name="Picture 2">
            <a:extLst>
              <a:ext uri="{FF2B5EF4-FFF2-40B4-BE49-F238E27FC236}">
                <a16:creationId xmlns:a16="http://schemas.microsoft.com/office/drawing/2014/main" id="{41A5081D-1607-4199-B50C-6EA927557D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1508843"/>
            <a:ext cx="10287000" cy="574367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3087D371-811B-41E1-9C86-EE7C8510AB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67" y="0"/>
            <a:ext cx="18321867" cy="1111661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E8A50B51-17D9-2F4A-AD13-74E134E3192D}"/>
              </a:ext>
            </a:extLst>
          </p:cNvPr>
          <p:cNvGrpSpPr/>
          <p:nvPr/>
        </p:nvGrpSpPr>
        <p:grpSpPr>
          <a:xfrm>
            <a:off x="2904552" y="433489"/>
            <a:ext cx="12221169" cy="3320771"/>
            <a:chOff x="1905072" y="4267131"/>
            <a:chExt cx="7135426" cy="1964352"/>
          </a:xfrm>
        </p:grpSpPr>
        <p:grpSp>
          <p:nvGrpSpPr>
            <p:cNvPr id="7" name="Group 6">
              <a:extLst>
                <a:ext uri="{FF2B5EF4-FFF2-40B4-BE49-F238E27FC236}">
                  <a16:creationId xmlns:a16="http://schemas.microsoft.com/office/drawing/2014/main" id="{1EBB5329-F830-EE47-B21C-ED6787DE5157}"/>
                </a:ext>
              </a:extLst>
            </p:cNvPr>
            <p:cNvGrpSpPr/>
            <p:nvPr/>
          </p:nvGrpSpPr>
          <p:grpSpPr>
            <a:xfrm>
              <a:off x="2242465" y="4267131"/>
              <a:ext cx="6798033" cy="1964352"/>
              <a:chOff x="328389" y="3620314"/>
              <a:chExt cx="11452862" cy="2139609"/>
            </a:xfrm>
          </p:grpSpPr>
          <p:sp>
            <p:nvSpPr>
              <p:cNvPr id="10" name="Rectangle 9">
                <a:extLst>
                  <a:ext uri="{FF2B5EF4-FFF2-40B4-BE49-F238E27FC236}">
                    <a16:creationId xmlns:a16="http://schemas.microsoft.com/office/drawing/2014/main" id="{F3683418-2955-154E-80D0-7BBB1778CE38}"/>
                  </a:ext>
                </a:extLst>
              </p:cNvPr>
              <p:cNvSpPr/>
              <p:nvPr/>
            </p:nvSpPr>
            <p:spPr>
              <a:xfrm>
                <a:off x="328391" y="3620314"/>
                <a:ext cx="11452860" cy="213960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1">
                  <a:latin typeface="Poppins" panose="00000500000000000000" pitchFamily="2" charset="-18"/>
                  <a:cs typeface="Poppins" panose="00000500000000000000" pitchFamily="2" charset="-18"/>
                </a:endParaRPr>
              </a:p>
            </p:txBody>
          </p:sp>
          <p:grpSp>
            <p:nvGrpSpPr>
              <p:cNvPr id="11" name="Group 10">
                <a:extLst>
                  <a:ext uri="{FF2B5EF4-FFF2-40B4-BE49-F238E27FC236}">
                    <a16:creationId xmlns:a16="http://schemas.microsoft.com/office/drawing/2014/main" id="{839113C0-698C-FD45-A3BA-407CA9AFEB43}"/>
                  </a:ext>
                </a:extLst>
              </p:cNvPr>
              <p:cNvGrpSpPr/>
              <p:nvPr/>
            </p:nvGrpSpPr>
            <p:grpSpPr>
              <a:xfrm>
                <a:off x="328389" y="3620314"/>
                <a:ext cx="11425723" cy="2049227"/>
                <a:chOff x="241375" y="15605"/>
                <a:chExt cx="11599329" cy="2049227"/>
              </a:xfrm>
            </p:grpSpPr>
            <p:sp>
              <p:nvSpPr>
                <p:cNvPr id="12" name="Rectangle 11">
                  <a:extLst>
                    <a:ext uri="{FF2B5EF4-FFF2-40B4-BE49-F238E27FC236}">
                      <a16:creationId xmlns:a16="http://schemas.microsoft.com/office/drawing/2014/main" id="{2E0F0D00-6394-AC43-ADE1-72143D94C537}"/>
                    </a:ext>
                  </a:extLst>
                </p:cNvPr>
                <p:cNvSpPr/>
                <p:nvPr/>
              </p:nvSpPr>
              <p:spPr>
                <a:xfrm>
                  <a:off x="3528028" y="1363190"/>
                  <a:ext cx="1785807" cy="44981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b="1" dirty="0">
                      <a:solidFill>
                        <a:srgbClr val="002060"/>
                      </a:solidFill>
                      <a:latin typeface="Poppins" panose="00000500000000000000" pitchFamily="2" charset="-18"/>
                      <a:cs typeface="Poppins" panose="00000500000000000000" pitchFamily="2" charset="-18"/>
                    </a:rPr>
                    <a:t>Simple Risk </a:t>
                  </a:r>
                </a:p>
              </p:txBody>
            </p:sp>
            <p:sp>
              <p:nvSpPr>
                <p:cNvPr id="13" name="Rectangle 12">
                  <a:extLst>
                    <a:ext uri="{FF2B5EF4-FFF2-40B4-BE49-F238E27FC236}">
                      <a16:creationId xmlns:a16="http://schemas.microsoft.com/office/drawing/2014/main" id="{CAAEEEFE-40F7-6743-B1C9-99FFB1C09147}"/>
                    </a:ext>
                  </a:extLst>
                </p:cNvPr>
                <p:cNvSpPr/>
                <p:nvPr/>
              </p:nvSpPr>
              <p:spPr>
                <a:xfrm>
                  <a:off x="5754501" y="1207894"/>
                  <a:ext cx="2339279" cy="73606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b="1" dirty="0">
                      <a:solidFill>
                        <a:srgbClr val="002060"/>
                      </a:solidFill>
                      <a:latin typeface="Poppins" panose="00000500000000000000" pitchFamily="2" charset="-18"/>
                      <a:cs typeface="Poppins" panose="00000500000000000000" pitchFamily="2" charset="-18"/>
                    </a:rPr>
                    <a:t>Complicated Risks</a:t>
                  </a:r>
                </a:p>
              </p:txBody>
            </p:sp>
            <p:sp>
              <p:nvSpPr>
                <p:cNvPr id="14" name="Rectangle 13">
                  <a:extLst>
                    <a:ext uri="{FF2B5EF4-FFF2-40B4-BE49-F238E27FC236}">
                      <a16:creationId xmlns:a16="http://schemas.microsoft.com/office/drawing/2014/main" id="{7C4CBCB8-89D7-D44E-8BB7-53F804C45880}"/>
                    </a:ext>
                  </a:extLst>
                </p:cNvPr>
                <p:cNvSpPr/>
                <p:nvPr/>
              </p:nvSpPr>
              <p:spPr>
                <a:xfrm>
                  <a:off x="8348634" y="1082492"/>
                  <a:ext cx="3464519" cy="9823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b="1" dirty="0">
                      <a:solidFill>
                        <a:srgbClr val="002060"/>
                      </a:solidFill>
                      <a:latin typeface="Poppins" panose="00000500000000000000" pitchFamily="2" charset="-18"/>
                      <a:cs typeface="Poppins" panose="00000500000000000000" pitchFamily="2" charset="-18"/>
                    </a:rPr>
                    <a:t>Complex, compounding and cascading risks</a:t>
                  </a:r>
                </a:p>
              </p:txBody>
            </p:sp>
            <p:pic>
              <p:nvPicPr>
                <p:cNvPr id="15" name="Picture 14">
                  <a:extLst>
                    <a:ext uri="{FF2B5EF4-FFF2-40B4-BE49-F238E27FC236}">
                      <a16:creationId xmlns:a16="http://schemas.microsoft.com/office/drawing/2014/main" id="{CEB57A4F-5204-E14A-93E2-6EB1C0FB89F1}"/>
                    </a:ext>
                  </a:extLst>
                </p:cNvPr>
                <p:cNvPicPr>
                  <a:picLocks noChangeAspect="1"/>
                </p:cNvPicPr>
                <p:nvPr/>
              </p:nvPicPr>
              <p:blipFill>
                <a:blip r:embed="rId4"/>
                <a:stretch>
                  <a:fillRect/>
                </a:stretch>
              </p:blipFill>
              <p:spPr>
                <a:xfrm>
                  <a:off x="241375" y="26884"/>
                  <a:ext cx="11571778" cy="1205357"/>
                </a:xfrm>
                <a:prstGeom prst="rect">
                  <a:avLst/>
                </a:prstGeom>
              </p:spPr>
            </p:pic>
            <p:cxnSp>
              <p:nvCxnSpPr>
                <p:cNvPr id="16" name="Straight Connector 15">
                  <a:extLst>
                    <a:ext uri="{FF2B5EF4-FFF2-40B4-BE49-F238E27FC236}">
                      <a16:creationId xmlns:a16="http://schemas.microsoft.com/office/drawing/2014/main" id="{F28F4931-3580-FC42-8505-519D85D68C14}"/>
                    </a:ext>
                  </a:extLst>
                </p:cNvPr>
                <p:cNvCxnSpPr/>
                <p:nvPr/>
              </p:nvCxnSpPr>
              <p:spPr>
                <a:xfrm>
                  <a:off x="11840704" y="15605"/>
                  <a:ext cx="0" cy="1173383"/>
                </a:xfrm>
                <a:prstGeom prst="line">
                  <a:avLst/>
                </a:prstGeom>
                <a:ln w="12700"/>
              </p:spPr>
              <p:style>
                <a:lnRef idx="1">
                  <a:schemeClr val="accent1"/>
                </a:lnRef>
                <a:fillRef idx="0">
                  <a:schemeClr val="accent1"/>
                </a:fillRef>
                <a:effectRef idx="0">
                  <a:schemeClr val="accent1"/>
                </a:effectRef>
                <a:fontRef idx="minor">
                  <a:schemeClr val="tx1"/>
                </a:fontRef>
              </p:style>
            </p:cxnSp>
          </p:grpSp>
        </p:grpSp>
        <p:sp>
          <p:nvSpPr>
            <p:cNvPr id="8" name="TextBox 7">
              <a:extLst>
                <a:ext uri="{FF2B5EF4-FFF2-40B4-BE49-F238E27FC236}">
                  <a16:creationId xmlns:a16="http://schemas.microsoft.com/office/drawing/2014/main" id="{EE1359B4-DFD6-4E41-ADC5-92E13541D176}"/>
                </a:ext>
              </a:extLst>
            </p:cNvPr>
            <p:cNvSpPr txBox="1"/>
            <p:nvPr/>
          </p:nvSpPr>
          <p:spPr>
            <a:xfrm>
              <a:off x="1905072" y="5441839"/>
              <a:ext cx="1626724" cy="436946"/>
            </a:xfrm>
            <a:prstGeom prst="rect">
              <a:avLst/>
            </a:prstGeom>
            <a:noFill/>
          </p:spPr>
          <p:txBody>
            <a:bodyPr wrap="square" rtlCol="0">
              <a:spAutoFit/>
            </a:bodyPr>
            <a:lstStyle/>
            <a:p>
              <a:pPr algn="ctr"/>
              <a:r>
                <a:rPr lang="en-US" sz="2100" b="1" dirty="0">
                  <a:solidFill>
                    <a:schemeClr val="accent2">
                      <a:lumMod val="50000"/>
                    </a:schemeClr>
                  </a:solidFill>
                  <a:latin typeface="Poppins" panose="00000500000000000000" pitchFamily="2" charset="-18"/>
                  <a:cs typeface="Poppins" panose="00000500000000000000" pitchFamily="2" charset="-18"/>
                </a:rPr>
                <a:t>Calculated </a:t>
              </a:r>
            </a:p>
            <a:p>
              <a:pPr algn="ctr"/>
              <a:r>
                <a:rPr lang="en-US" sz="2100" b="1" dirty="0">
                  <a:solidFill>
                    <a:schemeClr val="accent2">
                      <a:lumMod val="50000"/>
                    </a:schemeClr>
                  </a:solidFill>
                  <a:latin typeface="Poppins" panose="00000500000000000000" pitchFamily="2" charset="-18"/>
                  <a:cs typeface="Poppins" panose="00000500000000000000" pitchFamily="2" charset="-18"/>
                </a:rPr>
                <a:t>risk</a:t>
              </a:r>
            </a:p>
          </p:txBody>
        </p:sp>
        <p:sp>
          <p:nvSpPr>
            <p:cNvPr id="9" name="TextBox 8">
              <a:extLst>
                <a:ext uri="{FF2B5EF4-FFF2-40B4-BE49-F238E27FC236}">
                  <a16:creationId xmlns:a16="http://schemas.microsoft.com/office/drawing/2014/main" id="{4046EE95-5330-1C40-A8B5-A2F11F045038}"/>
                </a:ext>
              </a:extLst>
            </p:cNvPr>
            <p:cNvSpPr txBox="1"/>
            <p:nvPr/>
          </p:nvSpPr>
          <p:spPr>
            <a:xfrm>
              <a:off x="2893863" y="5450931"/>
              <a:ext cx="1447800" cy="436946"/>
            </a:xfrm>
            <a:prstGeom prst="rect">
              <a:avLst/>
            </a:prstGeom>
            <a:noFill/>
          </p:spPr>
          <p:txBody>
            <a:bodyPr wrap="square" rtlCol="0">
              <a:spAutoFit/>
            </a:bodyPr>
            <a:lstStyle/>
            <a:p>
              <a:pPr algn="ctr"/>
              <a:r>
                <a:rPr lang="en-US" sz="2100" b="1" dirty="0">
                  <a:solidFill>
                    <a:schemeClr val="accent2">
                      <a:lumMod val="50000"/>
                    </a:schemeClr>
                  </a:solidFill>
                  <a:latin typeface="Poppins" panose="00000500000000000000" pitchFamily="2" charset="-18"/>
                  <a:cs typeface="Poppins" panose="00000500000000000000" pitchFamily="2" charset="-18"/>
                </a:rPr>
                <a:t>Perceived </a:t>
              </a:r>
            </a:p>
            <a:p>
              <a:pPr algn="ctr"/>
              <a:r>
                <a:rPr lang="en-US" sz="2100" b="1" dirty="0">
                  <a:solidFill>
                    <a:schemeClr val="accent2">
                      <a:lumMod val="50000"/>
                    </a:schemeClr>
                  </a:solidFill>
                  <a:latin typeface="Poppins" panose="00000500000000000000" pitchFamily="2" charset="-18"/>
                  <a:cs typeface="Poppins" panose="00000500000000000000" pitchFamily="2" charset="-18"/>
                </a:rPr>
                <a:t>risk</a:t>
              </a:r>
            </a:p>
          </p:txBody>
        </p:sp>
      </p:grpSp>
      <p:sp>
        <p:nvSpPr>
          <p:cNvPr id="19" name="TextBox 18">
            <a:extLst>
              <a:ext uri="{FF2B5EF4-FFF2-40B4-BE49-F238E27FC236}">
                <a16:creationId xmlns:a16="http://schemas.microsoft.com/office/drawing/2014/main" id="{D7A2813D-7F90-724E-8860-57C957E8F6F1}"/>
              </a:ext>
            </a:extLst>
          </p:cNvPr>
          <p:cNvSpPr txBox="1"/>
          <p:nvPr/>
        </p:nvSpPr>
        <p:spPr>
          <a:xfrm>
            <a:off x="1828800" y="4264257"/>
            <a:ext cx="14934782" cy="2674146"/>
          </a:xfrm>
          <a:prstGeom prst="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3982" tIns="43982" rIns="43982" bIns="43982" numCol="1" spcCol="38100" rtlCol="0" anchor="t">
            <a:spAutoFit/>
          </a:bodyPr>
          <a:lstStyle/>
          <a:p>
            <a:pPr algn="ctr"/>
            <a:r>
              <a:rPr lang="en-GB" sz="4200" dirty="0">
                <a:solidFill>
                  <a:srgbClr val="002060"/>
                </a:solidFill>
                <a:latin typeface="Poppins" panose="00000500000000000000" pitchFamily="2" charset="-18"/>
                <a:cs typeface="Poppins" panose="00000500000000000000" pitchFamily="2" charset="-18"/>
              </a:rPr>
              <a:t>Cascading and compounding risks, local imbalances, and global and regional network disruptions are overwhelming traditional drought risk management and reduction</a:t>
            </a:r>
          </a:p>
        </p:txBody>
      </p:sp>
      <p:pic>
        <p:nvPicPr>
          <p:cNvPr id="21" name="Picture 20">
            <a:extLst>
              <a:ext uri="{FF2B5EF4-FFF2-40B4-BE49-F238E27FC236}">
                <a16:creationId xmlns:a16="http://schemas.microsoft.com/office/drawing/2014/main" id="{E649B012-A80C-3745-AC11-6564950861AE}"/>
              </a:ext>
            </a:extLst>
          </p:cNvPr>
          <p:cNvPicPr>
            <a:picLocks noChangeAspect="1"/>
          </p:cNvPicPr>
          <p:nvPr/>
        </p:nvPicPr>
        <p:blipFill>
          <a:blip r:embed="rId5"/>
          <a:stretch>
            <a:fillRect/>
          </a:stretch>
        </p:blipFill>
        <p:spPr>
          <a:xfrm>
            <a:off x="8133623" y="8248490"/>
            <a:ext cx="1516935" cy="1974632"/>
          </a:xfrm>
          <a:prstGeom prst="rect">
            <a:avLst/>
          </a:prstGeom>
        </p:spPr>
      </p:pic>
      <p:pic>
        <p:nvPicPr>
          <p:cNvPr id="25" name="Google Shape;76;p16">
            <a:extLst>
              <a:ext uri="{FF2B5EF4-FFF2-40B4-BE49-F238E27FC236}">
                <a16:creationId xmlns:a16="http://schemas.microsoft.com/office/drawing/2014/main" id="{36C51E33-73A8-1846-B65A-31A147CF3BE7}"/>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1940621" y="8267700"/>
            <a:ext cx="1221780" cy="1918115"/>
          </a:xfrm>
          <a:prstGeom prst="rect">
            <a:avLst/>
          </a:prstGeom>
          <a:noFill/>
          <a:ln w="28575" cap="flat" cmpd="sng">
            <a:solidFill>
              <a:schemeClr val="dk2"/>
            </a:solidFill>
            <a:prstDash val="solid"/>
            <a:round/>
            <a:headEnd type="none" w="sm" len="sm"/>
            <a:tailEnd type="none" w="sm" len="sm"/>
          </a:ln>
        </p:spPr>
      </p:pic>
      <p:pic>
        <p:nvPicPr>
          <p:cNvPr id="27" name="Picture 26">
            <a:extLst>
              <a:ext uri="{FF2B5EF4-FFF2-40B4-BE49-F238E27FC236}">
                <a16:creationId xmlns:a16="http://schemas.microsoft.com/office/drawing/2014/main" id="{520F3D85-1E2E-4443-83DD-D9387FB61286}"/>
              </a:ext>
            </a:extLst>
          </p:cNvPr>
          <p:cNvPicPr>
            <a:picLocks noChangeAspect="1"/>
          </p:cNvPicPr>
          <p:nvPr/>
        </p:nvPicPr>
        <p:blipFill>
          <a:blip r:embed="rId7"/>
          <a:stretch>
            <a:fillRect/>
          </a:stretch>
        </p:blipFill>
        <p:spPr>
          <a:xfrm>
            <a:off x="13694474" y="8293641"/>
            <a:ext cx="1384535" cy="1955259"/>
          </a:xfrm>
          <a:prstGeom prst="rect">
            <a:avLst/>
          </a:prstGeom>
        </p:spPr>
      </p:pic>
      <p:pic>
        <p:nvPicPr>
          <p:cNvPr id="28" name="Picture 27">
            <a:extLst>
              <a:ext uri="{FF2B5EF4-FFF2-40B4-BE49-F238E27FC236}">
                <a16:creationId xmlns:a16="http://schemas.microsoft.com/office/drawing/2014/main" id="{3E9E0479-61D8-C945-809D-D6F044E50FDC}"/>
              </a:ext>
            </a:extLst>
          </p:cNvPr>
          <p:cNvPicPr>
            <a:picLocks noChangeAspect="1"/>
          </p:cNvPicPr>
          <p:nvPr/>
        </p:nvPicPr>
        <p:blipFill>
          <a:blip r:embed="rId8"/>
          <a:stretch>
            <a:fillRect/>
          </a:stretch>
        </p:blipFill>
        <p:spPr>
          <a:xfrm>
            <a:off x="15529632" y="8127265"/>
            <a:ext cx="1562778" cy="2026265"/>
          </a:xfrm>
          <a:prstGeom prst="rect">
            <a:avLst/>
          </a:prstGeom>
        </p:spPr>
      </p:pic>
      <p:pic>
        <p:nvPicPr>
          <p:cNvPr id="29" name="Picture 28">
            <a:extLst>
              <a:ext uri="{FF2B5EF4-FFF2-40B4-BE49-F238E27FC236}">
                <a16:creationId xmlns:a16="http://schemas.microsoft.com/office/drawing/2014/main" id="{49494D52-1B51-C844-B479-3ADBE6DF0C89}"/>
              </a:ext>
            </a:extLst>
          </p:cNvPr>
          <p:cNvPicPr>
            <a:picLocks noChangeAspect="1"/>
          </p:cNvPicPr>
          <p:nvPr/>
        </p:nvPicPr>
        <p:blipFill>
          <a:blip r:embed="rId9"/>
          <a:stretch>
            <a:fillRect/>
          </a:stretch>
        </p:blipFill>
        <p:spPr>
          <a:xfrm>
            <a:off x="2289352" y="8154808"/>
            <a:ext cx="1654836" cy="2132193"/>
          </a:xfrm>
          <a:prstGeom prst="rect">
            <a:avLst/>
          </a:prstGeom>
        </p:spPr>
      </p:pic>
      <p:pic>
        <p:nvPicPr>
          <p:cNvPr id="4" name="Picture 3">
            <a:extLst>
              <a:ext uri="{FF2B5EF4-FFF2-40B4-BE49-F238E27FC236}">
                <a16:creationId xmlns:a16="http://schemas.microsoft.com/office/drawing/2014/main" id="{E8BA4B10-186B-694F-9234-93308D778EB0}"/>
              </a:ext>
            </a:extLst>
          </p:cNvPr>
          <p:cNvPicPr>
            <a:picLocks noChangeAspect="1"/>
          </p:cNvPicPr>
          <p:nvPr/>
        </p:nvPicPr>
        <p:blipFill>
          <a:blip r:embed="rId10"/>
          <a:stretch>
            <a:fillRect/>
          </a:stretch>
        </p:blipFill>
        <p:spPr>
          <a:xfrm>
            <a:off x="4280657" y="8153441"/>
            <a:ext cx="1618232" cy="2088989"/>
          </a:xfrm>
          <a:prstGeom prst="rect">
            <a:avLst/>
          </a:prstGeom>
        </p:spPr>
      </p:pic>
      <p:pic>
        <p:nvPicPr>
          <p:cNvPr id="5" name="Picture 4">
            <a:extLst>
              <a:ext uri="{FF2B5EF4-FFF2-40B4-BE49-F238E27FC236}">
                <a16:creationId xmlns:a16="http://schemas.microsoft.com/office/drawing/2014/main" id="{06747D9B-8242-E440-A173-008456F2358D}"/>
              </a:ext>
            </a:extLst>
          </p:cNvPr>
          <p:cNvPicPr>
            <a:picLocks noChangeAspect="1"/>
          </p:cNvPicPr>
          <p:nvPr/>
        </p:nvPicPr>
        <p:blipFill>
          <a:blip r:embed="rId11"/>
          <a:stretch>
            <a:fillRect/>
          </a:stretch>
        </p:blipFill>
        <p:spPr>
          <a:xfrm>
            <a:off x="6333267" y="8267772"/>
            <a:ext cx="1551620" cy="2009475"/>
          </a:xfrm>
          <a:prstGeom prst="rect">
            <a:avLst/>
          </a:prstGeom>
        </p:spPr>
      </p:pic>
      <p:pic>
        <p:nvPicPr>
          <p:cNvPr id="17" name="Picture 16">
            <a:extLst>
              <a:ext uri="{FF2B5EF4-FFF2-40B4-BE49-F238E27FC236}">
                <a16:creationId xmlns:a16="http://schemas.microsoft.com/office/drawing/2014/main" id="{052E350E-8598-0748-B6B4-DA20ACA33538}"/>
              </a:ext>
            </a:extLst>
          </p:cNvPr>
          <p:cNvPicPr>
            <a:picLocks noChangeAspect="1"/>
          </p:cNvPicPr>
          <p:nvPr/>
        </p:nvPicPr>
        <p:blipFill>
          <a:blip r:embed="rId12"/>
          <a:stretch>
            <a:fillRect/>
          </a:stretch>
        </p:blipFill>
        <p:spPr>
          <a:xfrm>
            <a:off x="9916595" y="8326486"/>
            <a:ext cx="1441221" cy="1922414"/>
          </a:xfrm>
          <a:prstGeom prst="rect">
            <a:avLst/>
          </a:prstGeom>
        </p:spPr>
      </p:pic>
      <p:sp>
        <p:nvSpPr>
          <p:cNvPr id="2" name="Slide Number Placeholder 1">
            <a:extLst>
              <a:ext uri="{FF2B5EF4-FFF2-40B4-BE49-F238E27FC236}">
                <a16:creationId xmlns:a16="http://schemas.microsoft.com/office/drawing/2014/main" id="{3BDA3640-7C63-2B0B-AF2A-EA4038EE5FD0}"/>
              </a:ext>
            </a:extLst>
          </p:cNvPr>
          <p:cNvSpPr>
            <a:spLocks noGrp="1"/>
          </p:cNvSpPr>
          <p:nvPr>
            <p:ph type="sldNum" sz="quarter" idx="2"/>
          </p:nvPr>
        </p:nvSpPr>
        <p:spPr/>
        <p:txBody>
          <a:bodyPr/>
          <a:lstStyle/>
          <a:p>
            <a:fld id="{86CB4B4D-7CA3-9044-876B-883B54F8677D}" type="slidenum">
              <a:rPr lang="en-US" smtClean="0"/>
              <a:t>7</a:t>
            </a:fld>
            <a:endParaRPr lang="en-US"/>
          </a:p>
        </p:txBody>
      </p:sp>
    </p:spTree>
    <p:extLst>
      <p:ext uri="{BB962C8B-B14F-4D97-AF65-F5344CB8AC3E}">
        <p14:creationId xmlns:p14="http://schemas.microsoft.com/office/powerpoint/2010/main" val="3663666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F9D0F-6BF4-4C12-5F80-0EB98A19D53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2AEC45B-B7DD-BA7E-E7A7-105E5ECB23D4}"/>
              </a:ext>
            </a:extLst>
          </p:cNvPr>
          <p:cNvSpPr txBox="1"/>
          <p:nvPr/>
        </p:nvSpPr>
        <p:spPr>
          <a:xfrm>
            <a:off x="334651" y="266700"/>
            <a:ext cx="15031077" cy="769441"/>
          </a:xfrm>
          <a:prstGeom prst="rect">
            <a:avLst/>
          </a:prstGeom>
          <a:noFill/>
        </p:spPr>
        <p:txBody>
          <a:bodyPr wrap="square" rtlCol="0">
            <a:spAutoFit/>
          </a:bodyPr>
          <a:lstStyle/>
          <a:p>
            <a:r>
              <a:rPr lang="en-US" sz="4400" b="1" dirty="0">
                <a:solidFill>
                  <a:srgbClr val="002060"/>
                </a:solidFill>
                <a:latin typeface="Poppins" panose="00000500000000000000" pitchFamily="2" charset="-18"/>
                <a:cs typeface="Poppins" panose="00000500000000000000" pitchFamily="2" charset="-18"/>
              </a:rPr>
              <a:t>What are Cascading and Compounding Risks?</a:t>
            </a:r>
          </a:p>
        </p:txBody>
      </p:sp>
      <p:sp>
        <p:nvSpPr>
          <p:cNvPr id="7" name="TextBox 6">
            <a:extLst>
              <a:ext uri="{FF2B5EF4-FFF2-40B4-BE49-F238E27FC236}">
                <a16:creationId xmlns:a16="http://schemas.microsoft.com/office/drawing/2014/main" id="{477D64FB-3C29-5523-155E-EAA2D848B67F}"/>
              </a:ext>
            </a:extLst>
          </p:cNvPr>
          <p:cNvSpPr txBox="1"/>
          <p:nvPr/>
        </p:nvSpPr>
        <p:spPr>
          <a:xfrm>
            <a:off x="353702" y="6073217"/>
            <a:ext cx="9753600" cy="2923877"/>
          </a:xfrm>
          <a:prstGeom prst="rect">
            <a:avLst/>
          </a:prstGeom>
          <a:noFill/>
        </p:spPr>
        <p:txBody>
          <a:bodyPr wrap="square" rtlCol="0">
            <a:spAutoFit/>
          </a:bodyPr>
          <a:lstStyle/>
          <a:p>
            <a:endParaRPr lang="en-US" sz="2800" dirty="0">
              <a:solidFill>
                <a:srgbClr val="002060"/>
              </a:solidFill>
              <a:latin typeface="Poppins" panose="00000500000000000000" pitchFamily="2" charset="-18"/>
              <a:cs typeface="Poppins" panose="00000500000000000000" pitchFamily="2" charset="-18"/>
            </a:endParaRPr>
          </a:p>
          <a:p>
            <a:r>
              <a:rPr lang="en-US" sz="2800" u="sng" dirty="0">
                <a:solidFill>
                  <a:srgbClr val="002060"/>
                </a:solidFill>
                <a:latin typeface="Poppins" panose="00000500000000000000" pitchFamily="2" charset="-18"/>
                <a:cs typeface="Poppins" panose="00000500000000000000" pitchFamily="2" charset="-18"/>
              </a:rPr>
              <a:t>Compounding risks </a:t>
            </a:r>
            <a:r>
              <a:rPr lang="en-US" sz="2800" dirty="0">
                <a:solidFill>
                  <a:srgbClr val="002060"/>
                </a:solidFill>
                <a:latin typeface="Poppins" panose="00000500000000000000" pitchFamily="2" charset="-18"/>
                <a:cs typeface="Poppins" panose="00000500000000000000" pitchFamily="2" charset="-18"/>
              </a:rPr>
              <a:t>develop when multiple risks combine at the same time, amplifying the overall impact and making it significantly greater than the sum of its individual parts such as  drought, heat, wildfires occurring together </a:t>
            </a:r>
            <a:r>
              <a:rPr lang="en-US" sz="1600" dirty="0">
                <a:solidFill>
                  <a:srgbClr val="002060"/>
                </a:solidFill>
                <a:latin typeface="Poppins" panose="00000500000000000000" pitchFamily="2" charset="-18"/>
                <a:cs typeface="Poppins" panose="00000500000000000000" pitchFamily="2" charset="-18"/>
              </a:rPr>
              <a:t>(see UNESCO, 2019; UNDRR 2021; </a:t>
            </a:r>
            <a:r>
              <a:rPr lang="en-US" sz="1600" dirty="0" err="1">
                <a:solidFill>
                  <a:srgbClr val="002060"/>
                </a:solidFill>
                <a:latin typeface="Poppins" panose="00000500000000000000" pitchFamily="2" charset="-18"/>
                <a:cs typeface="Poppins" panose="00000500000000000000" pitchFamily="2" charset="-18"/>
              </a:rPr>
              <a:t>Aghakouchak</a:t>
            </a:r>
            <a:r>
              <a:rPr lang="en-US" sz="1600" dirty="0">
                <a:solidFill>
                  <a:srgbClr val="002060"/>
                </a:solidFill>
                <a:latin typeface="Poppins" panose="00000500000000000000" pitchFamily="2" charset="-18"/>
                <a:cs typeface="Poppins" panose="00000500000000000000" pitchFamily="2" charset="-18"/>
              </a:rPr>
              <a:t> et al 2023) </a:t>
            </a:r>
          </a:p>
        </p:txBody>
      </p:sp>
      <p:sp>
        <p:nvSpPr>
          <p:cNvPr id="8" name="Slide Number Placeholder 7">
            <a:extLst>
              <a:ext uri="{FF2B5EF4-FFF2-40B4-BE49-F238E27FC236}">
                <a16:creationId xmlns:a16="http://schemas.microsoft.com/office/drawing/2014/main" id="{410E518D-E479-3B81-2DDA-3D271E590EC7}"/>
              </a:ext>
            </a:extLst>
          </p:cNvPr>
          <p:cNvSpPr>
            <a:spLocks noGrp="1"/>
          </p:cNvSpPr>
          <p:nvPr>
            <p:ph type="sldNum" sz="quarter" idx="12"/>
          </p:nvPr>
        </p:nvSpPr>
        <p:spPr/>
        <p:txBody>
          <a:bodyPr/>
          <a:lstStyle/>
          <a:p>
            <a:fld id="{B6F15528-21DE-4FAA-801E-634DDDAF4B2B}" type="slidenum">
              <a:rPr lang="en-US" smtClean="0"/>
              <a:pPr/>
              <a:t>8</a:t>
            </a:fld>
            <a:endParaRPr lang="en-US"/>
          </a:p>
        </p:txBody>
      </p:sp>
      <p:pic>
        <p:nvPicPr>
          <p:cNvPr id="10" name="Picture 9">
            <a:extLst>
              <a:ext uri="{FF2B5EF4-FFF2-40B4-BE49-F238E27FC236}">
                <a16:creationId xmlns:a16="http://schemas.microsoft.com/office/drawing/2014/main" id="{88BD087E-4C3F-55BA-2083-494E2AB9BC97}"/>
              </a:ext>
            </a:extLst>
          </p:cNvPr>
          <p:cNvPicPr>
            <a:picLocks noChangeAspect="1"/>
          </p:cNvPicPr>
          <p:nvPr/>
        </p:nvPicPr>
        <p:blipFill>
          <a:blip r:embed="rId2"/>
          <a:stretch>
            <a:fillRect/>
          </a:stretch>
        </p:blipFill>
        <p:spPr>
          <a:xfrm>
            <a:off x="10088879" y="1289906"/>
            <a:ext cx="7845419" cy="7511194"/>
          </a:xfrm>
          <a:prstGeom prst="rect">
            <a:avLst/>
          </a:prstGeom>
        </p:spPr>
      </p:pic>
      <p:sp>
        <p:nvSpPr>
          <p:cNvPr id="3" name="TextBox 2">
            <a:extLst>
              <a:ext uri="{FF2B5EF4-FFF2-40B4-BE49-F238E27FC236}">
                <a16:creationId xmlns:a16="http://schemas.microsoft.com/office/drawing/2014/main" id="{86236A9D-7CFF-78B1-A259-ABDF0221F343}"/>
              </a:ext>
            </a:extLst>
          </p:cNvPr>
          <p:cNvSpPr txBox="1"/>
          <p:nvPr/>
        </p:nvSpPr>
        <p:spPr>
          <a:xfrm>
            <a:off x="334651" y="2182583"/>
            <a:ext cx="9552298" cy="3539430"/>
          </a:xfrm>
          <a:prstGeom prst="rect">
            <a:avLst/>
          </a:prstGeom>
          <a:noFill/>
        </p:spPr>
        <p:txBody>
          <a:bodyPr wrap="square" rtlCol="0">
            <a:spAutoFit/>
          </a:bodyPr>
          <a:lstStyle/>
          <a:p>
            <a:endParaRPr lang="en-US" sz="2800" dirty="0">
              <a:solidFill>
                <a:srgbClr val="002060"/>
              </a:solidFill>
              <a:latin typeface="Poppins" panose="00000500000000000000" pitchFamily="2" charset="-18"/>
              <a:cs typeface="Poppins" panose="00000500000000000000" pitchFamily="2" charset="-18"/>
            </a:endParaRPr>
          </a:p>
          <a:p>
            <a:r>
              <a:rPr lang="en-US" sz="2800" u="sng" dirty="0">
                <a:solidFill>
                  <a:srgbClr val="002060"/>
                </a:solidFill>
                <a:latin typeface="Poppins" panose="00000500000000000000" pitchFamily="2" charset="-18"/>
                <a:cs typeface="Poppins" panose="00000500000000000000" pitchFamily="2" charset="-18"/>
              </a:rPr>
              <a:t>Cascading risks –</a:t>
            </a:r>
            <a:r>
              <a:rPr lang="en-US" sz="2800" dirty="0">
                <a:solidFill>
                  <a:srgbClr val="002060"/>
                </a:solidFill>
                <a:latin typeface="Poppins" panose="00000500000000000000" pitchFamily="2" charset="-18"/>
                <a:cs typeface="Poppins" panose="00000500000000000000" pitchFamily="2" charset="-18"/>
              </a:rPr>
              <a:t> represent a chain reaction of impacts propagating through interconnected systems (e.g. food, water, energy networks </a:t>
            </a:r>
            <a:r>
              <a:rPr lang="en-US" sz="2800" dirty="0" err="1">
                <a:solidFill>
                  <a:srgbClr val="002060"/>
                </a:solidFill>
                <a:latin typeface="Poppins" panose="00000500000000000000" pitchFamily="2" charset="-18"/>
                <a:cs typeface="Poppins" panose="00000500000000000000" pitchFamily="2" charset="-18"/>
              </a:rPr>
              <a:t>etc</a:t>
            </a:r>
            <a:r>
              <a:rPr lang="en-US" sz="2800" dirty="0">
                <a:solidFill>
                  <a:srgbClr val="002060"/>
                </a:solidFill>
                <a:latin typeface="Poppins" panose="00000500000000000000" pitchFamily="2" charset="-18"/>
                <a:cs typeface="Poppins" panose="00000500000000000000" pitchFamily="2" charset="-18"/>
              </a:rPr>
              <a:t>), often amplifying the initial impact, triggering a series of related failures or problems that extend beyond the initial incident </a:t>
            </a:r>
            <a:r>
              <a:rPr lang="en-US" sz="1600" dirty="0">
                <a:solidFill>
                  <a:srgbClr val="002060"/>
                </a:solidFill>
                <a:latin typeface="Poppins" panose="00000500000000000000" pitchFamily="2" charset="-18"/>
                <a:cs typeface="Poppins" panose="00000500000000000000" pitchFamily="2" charset="-18"/>
              </a:rPr>
              <a:t>(see </a:t>
            </a:r>
            <a:r>
              <a:rPr lang="en-US" sz="1600" dirty="0" err="1">
                <a:solidFill>
                  <a:srgbClr val="002060"/>
                </a:solidFill>
                <a:latin typeface="Poppins" panose="00000500000000000000" pitchFamily="2" charset="-18"/>
                <a:cs typeface="Poppins" panose="00000500000000000000" pitchFamily="2" charset="-18"/>
              </a:rPr>
              <a:t>Pescaroli</a:t>
            </a:r>
            <a:r>
              <a:rPr lang="en-US" sz="1600" dirty="0">
                <a:solidFill>
                  <a:srgbClr val="002060"/>
                </a:solidFill>
                <a:latin typeface="Poppins" panose="00000500000000000000" pitchFamily="2" charset="-18"/>
                <a:cs typeface="Poppins" panose="00000500000000000000" pitchFamily="2" charset="-18"/>
              </a:rPr>
              <a:t> et al 2018; 2024; UNDRR 2021)</a:t>
            </a:r>
          </a:p>
          <a:p>
            <a:endParaRPr lang="en-US" sz="2800" dirty="0"/>
          </a:p>
        </p:txBody>
      </p:sp>
      <p:sp>
        <p:nvSpPr>
          <p:cNvPr id="4" name="TextBox 3">
            <a:extLst>
              <a:ext uri="{FF2B5EF4-FFF2-40B4-BE49-F238E27FC236}">
                <a16:creationId xmlns:a16="http://schemas.microsoft.com/office/drawing/2014/main" id="{DAA627E8-7FBE-8BA2-99CF-A4396BA895B1}"/>
              </a:ext>
            </a:extLst>
          </p:cNvPr>
          <p:cNvSpPr txBox="1"/>
          <p:nvPr/>
        </p:nvSpPr>
        <p:spPr>
          <a:xfrm>
            <a:off x="15365729" y="5143500"/>
            <a:ext cx="2770498" cy="338554"/>
          </a:xfrm>
          <a:prstGeom prst="rect">
            <a:avLst/>
          </a:prstGeom>
          <a:noFill/>
        </p:spPr>
        <p:txBody>
          <a:bodyPr wrap="square" rtlCol="0">
            <a:spAutoFit/>
          </a:bodyPr>
          <a:lstStyle/>
          <a:p>
            <a:r>
              <a:rPr lang="en-US" sz="1600" dirty="0" err="1"/>
              <a:t>Aghakouchak</a:t>
            </a:r>
            <a:r>
              <a:rPr lang="en-US" sz="1600" dirty="0"/>
              <a:t> et al 2023)</a:t>
            </a:r>
          </a:p>
        </p:txBody>
      </p:sp>
    </p:spTree>
    <p:extLst>
      <p:ext uri="{BB962C8B-B14F-4D97-AF65-F5344CB8AC3E}">
        <p14:creationId xmlns:p14="http://schemas.microsoft.com/office/powerpoint/2010/main" val="1529595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5EBD1"/>
        </a:solidFill>
        <a:effectLst/>
      </p:bgPr>
    </p:bg>
    <p:spTree>
      <p:nvGrpSpPr>
        <p:cNvPr id="1" name=""/>
        <p:cNvGrpSpPr/>
        <p:nvPr/>
      </p:nvGrpSpPr>
      <p:grpSpPr>
        <a:xfrm>
          <a:off x="0" y="0"/>
          <a:ext cx="0" cy="0"/>
          <a:chOff x="0" y="0"/>
          <a:chExt cx="0" cy="0"/>
        </a:xfrm>
      </p:grpSpPr>
      <p:sp>
        <p:nvSpPr>
          <p:cNvPr id="2" name="Freeform 2"/>
          <p:cNvSpPr/>
          <p:nvPr/>
        </p:nvSpPr>
        <p:spPr>
          <a:xfrm>
            <a:off x="0" y="5510927"/>
            <a:ext cx="17438580" cy="4792466"/>
          </a:xfrm>
          <a:custGeom>
            <a:avLst/>
            <a:gdLst/>
            <a:ahLst/>
            <a:cxnLst/>
            <a:rect l="l" t="t" r="r" b="b"/>
            <a:pathLst>
              <a:path w="17619268" h="7339831">
                <a:moveTo>
                  <a:pt x="0" y="0"/>
                </a:moveTo>
                <a:lnTo>
                  <a:pt x="17619268" y="0"/>
                </a:lnTo>
                <a:lnTo>
                  <a:pt x="17619268" y="7339830"/>
                </a:lnTo>
                <a:lnTo>
                  <a:pt x="0" y="7339830"/>
                </a:lnTo>
                <a:lnTo>
                  <a:pt x="0" y="0"/>
                </a:lnTo>
                <a:close/>
              </a:path>
            </a:pathLst>
          </a:custGeom>
          <a:blipFill>
            <a:blip>
              <a:extLst>
                <a:ext uri="{96DAC541-7B7A-43D3-8B79-37D633B846F1}">
                  <asvg:svgBlip xmlns:asvg="http://schemas.microsoft.com/office/drawing/2016/SVG/main" r:embed="rId2"/>
                </a:ext>
              </a:extLst>
            </a:blip>
            <a:stretch>
              <a:fillRect l="-1036" b="-92474"/>
            </a:stretch>
          </a:blipFill>
        </p:spPr>
        <p:txBody>
          <a:bodyPr/>
          <a:lstStyle/>
          <a:p>
            <a:endParaRPr lang="en-CH"/>
          </a:p>
        </p:txBody>
      </p:sp>
      <p:sp>
        <p:nvSpPr>
          <p:cNvPr id="3" name="Freeform 3"/>
          <p:cNvSpPr/>
          <p:nvPr/>
        </p:nvSpPr>
        <p:spPr>
          <a:xfrm>
            <a:off x="7504555" y="3434740"/>
            <a:ext cx="10783445" cy="6852260"/>
          </a:xfrm>
          <a:custGeom>
            <a:avLst/>
            <a:gdLst/>
            <a:ahLst/>
            <a:cxnLst/>
            <a:rect l="l" t="t" r="r" b="b"/>
            <a:pathLst>
              <a:path w="11680839" h="8054164">
                <a:moveTo>
                  <a:pt x="0" y="0"/>
                </a:moveTo>
                <a:lnTo>
                  <a:pt x="11680839" y="0"/>
                </a:lnTo>
                <a:lnTo>
                  <a:pt x="11680839" y="8054164"/>
                </a:lnTo>
                <a:lnTo>
                  <a:pt x="0" y="8054164"/>
                </a:lnTo>
                <a:lnTo>
                  <a:pt x="0" y="0"/>
                </a:lnTo>
                <a:close/>
              </a:path>
            </a:pathLst>
          </a:custGeom>
          <a:blipFill>
            <a:blip>
              <a:extLst>
                <a:ext uri="{96DAC541-7B7A-43D3-8B79-37D633B846F1}">
                  <asvg:svgBlip xmlns:asvg="http://schemas.microsoft.com/office/drawing/2016/SVG/main" r:embed="rId3"/>
                </a:ext>
              </a:extLst>
            </a:blip>
            <a:stretch>
              <a:fillRect r="-8322" b="-17540"/>
            </a:stretch>
          </a:blipFill>
        </p:spPr>
        <p:txBody>
          <a:bodyPr/>
          <a:lstStyle/>
          <a:p>
            <a:endParaRPr lang="en-CH"/>
          </a:p>
        </p:txBody>
      </p:sp>
      <p:pic>
        <p:nvPicPr>
          <p:cNvPr id="17" name="Picture 16">
            <a:extLst>
              <a:ext uri="{FF2B5EF4-FFF2-40B4-BE49-F238E27FC236}">
                <a16:creationId xmlns:a16="http://schemas.microsoft.com/office/drawing/2014/main" id="{FF57995C-150A-3DA2-6CFF-B4171CD124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1596" y="3539532"/>
            <a:ext cx="6249362" cy="6591673"/>
          </a:xfrm>
          <a:prstGeom prst="rect">
            <a:avLst/>
          </a:prstGeom>
        </p:spPr>
      </p:pic>
      <p:sp>
        <p:nvSpPr>
          <p:cNvPr id="18" name="TextBox 17">
            <a:extLst>
              <a:ext uri="{FF2B5EF4-FFF2-40B4-BE49-F238E27FC236}">
                <a16:creationId xmlns:a16="http://schemas.microsoft.com/office/drawing/2014/main" id="{39FA3A78-6BCB-897D-8F66-1483C3740745}"/>
              </a:ext>
            </a:extLst>
          </p:cNvPr>
          <p:cNvSpPr txBox="1"/>
          <p:nvPr/>
        </p:nvSpPr>
        <p:spPr>
          <a:xfrm>
            <a:off x="14710849" y="4952754"/>
            <a:ext cx="3375358" cy="30803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2239" tIns="62239" rIns="62239" bIns="62239" numCol="1" spcCol="38100" rtlCol="0" anchor="t">
            <a:spAutoFit/>
          </a:bodyPr>
          <a:lstStyle/>
          <a:p>
            <a:pPr defTabSz="1419818" hangingPunct="0"/>
            <a:r>
              <a:rPr lang="en-US" sz="3200" b="1" dirty="0">
                <a:solidFill>
                  <a:srgbClr val="002060"/>
                </a:solidFill>
                <a:highlight>
                  <a:srgbClr val="FFFF00"/>
                </a:highlight>
                <a:latin typeface="Poppins" panose="00000500000000000000" pitchFamily="2" charset="-18"/>
                <a:ea typeface="Roboto Regular"/>
                <a:cs typeface="Poppins" panose="00000500000000000000" pitchFamily="2" charset="-18"/>
                <a:sym typeface="Roboto Regular"/>
              </a:rPr>
              <a:t>Managing Risk</a:t>
            </a:r>
            <a:endParaRPr lang="en-US" sz="3200" b="1" dirty="0">
              <a:solidFill>
                <a:srgbClr val="002060"/>
              </a:solidFill>
              <a:highlight>
                <a:srgbClr val="FFFF00"/>
              </a:highlight>
              <a:latin typeface="Poppins" panose="00000500000000000000" pitchFamily="2" charset="-18"/>
              <a:cs typeface="Poppins" panose="00000500000000000000" pitchFamily="2" charset="-18"/>
            </a:endParaRPr>
          </a:p>
          <a:p>
            <a:pPr defTabSz="1419818" hangingPunct="0"/>
            <a:endParaRPr lang="en-US" sz="3200" b="1" dirty="0">
              <a:solidFill>
                <a:srgbClr val="002060"/>
              </a:solidFill>
              <a:highlight>
                <a:srgbClr val="FFFF00"/>
              </a:highlight>
              <a:latin typeface="Poppins" panose="00000500000000000000" pitchFamily="2" charset="-18"/>
              <a:ea typeface="Roboto Regular"/>
              <a:cs typeface="Poppins" panose="00000500000000000000" pitchFamily="2" charset="-18"/>
              <a:sym typeface="Roboto Regular"/>
            </a:endParaRPr>
          </a:p>
          <a:p>
            <a:pPr defTabSz="1419818" hangingPunct="0"/>
            <a:endParaRPr lang="en-US" sz="3200" b="1" dirty="0">
              <a:solidFill>
                <a:srgbClr val="002060"/>
              </a:solidFill>
              <a:highlight>
                <a:srgbClr val="FFFF00"/>
              </a:highlight>
              <a:latin typeface="Poppins" panose="00000500000000000000" pitchFamily="2" charset="-18"/>
              <a:cs typeface="Poppins" panose="00000500000000000000" pitchFamily="2" charset="-18"/>
            </a:endParaRPr>
          </a:p>
          <a:p>
            <a:pPr defTabSz="1419818" hangingPunct="0"/>
            <a:endParaRPr lang="en-US" sz="3200" b="1" dirty="0">
              <a:solidFill>
                <a:srgbClr val="002060"/>
              </a:solidFill>
              <a:highlight>
                <a:srgbClr val="FFFF00"/>
              </a:highlight>
              <a:latin typeface="Poppins" panose="00000500000000000000" pitchFamily="2" charset="-18"/>
              <a:cs typeface="Poppins" panose="00000500000000000000" pitchFamily="2" charset="-18"/>
            </a:endParaRPr>
          </a:p>
          <a:p>
            <a:pPr defTabSz="1419818" hangingPunct="0"/>
            <a:r>
              <a:rPr lang="en-US" sz="3200" b="1" dirty="0">
                <a:solidFill>
                  <a:srgbClr val="002060"/>
                </a:solidFill>
                <a:highlight>
                  <a:srgbClr val="FFFF00"/>
                </a:highlight>
                <a:latin typeface="Poppins" panose="00000500000000000000" pitchFamily="2" charset="-18"/>
                <a:cs typeface="Poppins" panose="00000500000000000000" pitchFamily="2" charset="-18"/>
              </a:rPr>
              <a:t>Managing for Resilience</a:t>
            </a:r>
            <a:endParaRPr lang="en-US" sz="3200" b="1" dirty="0">
              <a:solidFill>
                <a:srgbClr val="002060"/>
              </a:solidFill>
              <a:highlight>
                <a:srgbClr val="FFFF00"/>
              </a:highlight>
              <a:latin typeface="Poppins" panose="00000500000000000000" pitchFamily="2" charset="-18"/>
              <a:ea typeface="Roboto Regular"/>
              <a:cs typeface="Poppins" panose="00000500000000000000" pitchFamily="2" charset="-18"/>
              <a:sym typeface="Roboto Regular"/>
            </a:endParaRPr>
          </a:p>
        </p:txBody>
      </p:sp>
      <p:sp>
        <p:nvSpPr>
          <p:cNvPr id="7" name="TextBox 6">
            <a:extLst>
              <a:ext uri="{FF2B5EF4-FFF2-40B4-BE49-F238E27FC236}">
                <a16:creationId xmlns:a16="http://schemas.microsoft.com/office/drawing/2014/main" id="{E46DF5DA-9437-D62B-7E46-72ED5E4A3034}"/>
              </a:ext>
            </a:extLst>
          </p:cNvPr>
          <p:cNvSpPr txBox="1"/>
          <p:nvPr/>
        </p:nvSpPr>
        <p:spPr>
          <a:xfrm>
            <a:off x="14759261" y="9849038"/>
            <a:ext cx="2057400" cy="276999"/>
          </a:xfrm>
          <a:prstGeom prst="rect">
            <a:avLst/>
          </a:prstGeom>
          <a:noFill/>
        </p:spPr>
        <p:txBody>
          <a:bodyPr wrap="square" rtlCol="0">
            <a:spAutoFit/>
          </a:bodyPr>
          <a:lstStyle/>
          <a:p>
            <a:r>
              <a:rPr lang="en-US" sz="1200" dirty="0">
                <a:solidFill>
                  <a:schemeClr val="bg1"/>
                </a:solidFill>
              </a:rPr>
              <a:t>(Linkov et al 2018)</a:t>
            </a:r>
          </a:p>
        </p:txBody>
      </p:sp>
      <p:sp>
        <p:nvSpPr>
          <p:cNvPr id="4" name="TextBox 3">
            <a:extLst>
              <a:ext uri="{FF2B5EF4-FFF2-40B4-BE49-F238E27FC236}">
                <a16:creationId xmlns:a16="http://schemas.microsoft.com/office/drawing/2014/main" id="{98078484-C647-D046-81CA-3BA752995E6D}"/>
              </a:ext>
            </a:extLst>
          </p:cNvPr>
          <p:cNvSpPr txBox="1"/>
          <p:nvPr/>
        </p:nvSpPr>
        <p:spPr>
          <a:xfrm>
            <a:off x="126092" y="119037"/>
            <a:ext cx="17312488" cy="2123658"/>
          </a:xfrm>
          <a:prstGeom prst="rect">
            <a:avLst/>
          </a:prstGeom>
          <a:solidFill>
            <a:srgbClr val="B4C9DB">
              <a:alpha val="64000"/>
            </a:srgbClr>
          </a:solidFill>
        </p:spPr>
        <p:txBody>
          <a:bodyPr wrap="square" rtlCol="0">
            <a:spAutoFit/>
          </a:bodyPr>
          <a:lstStyle/>
          <a:p>
            <a:pPr algn="ctr"/>
            <a:r>
              <a:rPr lang="en-US" sz="3600" b="1" dirty="0">
                <a:solidFill>
                  <a:srgbClr val="002060"/>
                </a:solidFill>
              </a:rPr>
              <a:t>Systemic risk </a:t>
            </a:r>
          </a:p>
          <a:p>
            <a:r>
              <a:rPr lang="en-US" sz="3200" dirty="0"/>
              <a:t> Cascading impacts have their own submerged vulnerabilities (e.g. land degradation, health, water, infrastructure, and food sectors) via the movement and networks of people, goods, capital and information within and across boundaries including  communities, regions, countries and continents.</a:t>
            </a:r>
            <a:endParaRPr lang="en-US" sz="3200" dirty="0">
              <a:solidFill>
                <a:schemeClr val="accent1">
                  <a:lumMod val="50000"/>
                </a:schemeClr>
              </a:solidFill>
              <a:latin typeface="Poppins" panose="00000500000000000000" pitchFamily="2" charset="-18"/>
              <a:cs typeface="Poppins" panose="00000500000000000000" pitchFamily="2" charset="-18"/>
            </a:endParaRPr>
          </a:p>
        </p:txBody>
      </p:sp>
      <p:sp>
        <p:nvSpPr>
          <p:cNvPr id="11" name="TextBox 10">
            <a:extLst>
              <a:ext uri="{FF2B5EF4-FFF2-40B4-BE49-F238E27FC236}">
                <a16:creationId xmlns:a16="http://schemas.microsoft.com/office/drawing/2014/main" id="{5CA9411B-93C8-DD1B-CA70-DA5CF38EC8C1}"/>
              </a:ext>
            </a:extLst>
          </p:cNvPr>
          <p:cNvSpPr txBox="1"/>
          <p:nvPr/>
        </p:nvSpPr>
        <p:spPr>
          <a:xfrm>
            <a:off x="59260" y="7700325"/>
            <a:ext cx="9510543" cy="2462213"/>
          </a:xfrm>
          <a:prstGeom prst="rect">
            <a:avLst/>
          </a:prstGeom>
          <a:solidFill>
            <a:schemeClr val="accent1">
              <a:lumMod val="20000"/>
              <a:lumOff val="80000"/>
            </a:schemeClr>
          </a:solidFill>
        </p:spPr>
        <p:txBody>
          <a:bodyPr wrap="square">
            <a:spAutoFit/>
          </a:bodyPr>
          <a:lstStyle/>
          <a:p>
            <a:r>
              <a:rPr lang="en-US" sz="2800" dirty="0">
                <a:solidFill>
                  <a:srgbClr val="002060"/>
                </a:solidFill>
                <a:latin typeface="Poppins" panose="00000500000000000000" pitchFamily="2" charset="-18"/>
                <a:cs typeface="Poppins" panose="00000500000000000000" pitchFamily="2" charset="-18"/>
              </a:rPr>
              <a:t>Monitoring and early warnings that include information on compound risks and cascading impacts across scales offer a clearer picture of the</a:t>
            </a:r>
            <a:r>
              <a:rPr lang="en-US" sz="2800" u="sng" dirty="0">
                <a:solidFill>
                  <a:srgbClr val="002060"/>
                </a:solidFill>
                <a:latin typeface="Poppins" panose="00000500000000000000" pitchFamily="2" charset="-18"/>
                <a:cs typeface="Poppins" panose="00000500000000000000" pitchFamily="2" charset="-18"/>
              </a:rPr>
              <a:t> systemic risks </a:t>
            </a:r>
            <a:r>
              <a:rPr lang="en-US" sz="2800" dirty="0">
                <a:solidFill>
                  <a:srgbClr val="002060"/>
                </a:solidFill>
                <a:latin typeface="Poppins" panose="00000500000000000000" pitchFamily="2" charset="-18"/>
                <a:cs typeface="Poppins" panose="00000500000000000000" pitchFamily="2" charset="-18"/>
              </a:rPr>
              <a:t>associated with drought than traditional hazard-focused indicators alone </a:t>
            </a:r>
          </a:p>
          <a:p>
            <a:r>
              <a:rPr lang="en-US" sz="1400" dirty="0">
                <a:solidFill>
                  <a:srgbClr val="002060"/>
                </a:solidFill>
                <a:latin typeface="Poppins" panose="00000500000000000000" pitchFamily="2" charset="-18"/>
                <a:cs typeface="Poppins" panose="00000500000000000000" pitchFamily="2" charset="-18"/>
              </a:rPr>
              <a:t>(UNDRR 2021; </a:t>
            </a:r>
            <a:r>
              <a:rPr lang="en-US" sz="1400" dirty="0" err="1">
                <a:solidFill>
                  <a:srgbClr val="002060"/>
                </a:solidFill>
                <a:latin typeface="Poppins" panose="00000500000000000000" pitchFamily="2" charset="-18"/>
                <a:cs typeface="Poppins" panose="00000500000000000000" pitchFamily="2" charset="-18"/>
              </a:rPr>
              <a:t>Aghakouchak</a:t>
            </a:r>
            <a:r>
              <a:rPr lang="en-US" sz="1400" dirty="0">
                <a:solidFill>
                  <a:srgbClr val="002060"/>
                </a:solidFill>
                <a:latin typeface="Poppins" panose="00000500000000000000" pitchFamily="2" charset="-18"/>
                <a:cs typeface="Poppins" panose="00000500000000000000" pitchFamily="2" charset="-18"/>
              </a:rPr>
              <a:t> et al 2023)</a:t>
            </a:r>
          </a:p>
        </p:txBody>
      </p:sp>
      <p:pic>
        <p:nvPicPr>
          <p:cNvPr id="8" name="Google Shape;179;p36">
            <a:extLst>
              <a:ext uri="{FF2B5EF4-FFF2-40B4-BE49-F238E27FC236}">
                <a16:creationId xmlns:a16="http://schemas.microsoft.com/office/drawing/2014/main" id="{0915B479-D296-74BC-E6AE-982B73434605}"/>
              </a:ext>
            </a:extLst>
          </p:cNvPr>
          <p:cNvPicPr preferRelativeResize="0"/>
          <p:nvPr/>
        </p:nvPicPr>
        <p:blipFill>
          <a:blip r:embed="rId5">
            <a:alphaModFix/>
          </a:blip>
          <a:stretch>
            <a:fillRect/>
          </a:stretch>
        </p:blipFill>
        <p:spPr>
          <a:xfrm>
            <a:off x="1504117" y="2933700"/>
            <a:ext cx="5151017" cy="4618163"/>
          </a:xfrm>
          <a:prstGeom prst="rect">
            <a:avLst/>
          </a:prstGeom>
          <a:noFill/>
          <a:ln>
            <a:noFill/>
          </a:ln>
        </p:spPr>
      </p:pic>
      <p:sp>
        <p:nvSpPr>
          <p:cNvPr id="12" name="TextBox 11">
            <a:extLst>
              <a:ext uri="{FF2B5EF4-FFF2-40B4-BE49-F238E27FC236}">
                <a16:creationId xmlns:a16="http://schemas.microsoft.com/office/drawing/2014/main" id="{39CC2DA5-5556-3EBC-1E42-011B7DD82771}"/>
              </a:ext>
            </a:extLst>
          </p:cNvPr>
          <p:cNvSpPr txBox="1"/>
          <p:nvPr/>
        </p:nvSpPr>
        <p:spPr>
          <a:xfrm>
            <a:off x="1569586" y="3211616"/>
            <a:ext cx="2182691" cy="307777"/>
          </a:xfrm>
          <a:prstGeom prst="rect">
            <a:avLst/>
          </a:prstGeom>
          <a:noFill/>
        </p:spPr>
        <p:txBody>
          <a:bodyPr wrap="square" rtlCol="0">
            <a:spAutoFit/>
          </a:bodyPr>
          <a:lstStyle/>
          <a:p>
            <a:r>
              <a:rPr lang="en-US" sz="1400" dirty="0">
                <a:solidFill>
                  <a:srgbClr val="002060"/>
                </a:solidFill>
              </a:rPr>
              <a:t>(UNDRR, 2023)</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0C1E5BA222991439BA07A4745E8FDAA" ma:contentTypeVersion="25" ma:contentTypeDescription="Create a new document." ma:contentTypeScope="" ma:versionID="911dc419f4eb3fc7a09c80093b0d60f4">
  <xsd:schema xmlns:xsd="http://www.w3.org/2001/XMLSchema" xmlns:xs="http://www.w3.org/2001/XMLSchema" xmlns:p="http://schemas.microsoft.com/office/2006/metadata/properties" xmlns:ns2="715fcdb6-58ff-4d84-993c-bb26a5b54815" xmlns:ns3="2c63548e-e22e-43cb-a415-9193d4d80a38" xmlns:ns4="9d2c9005-3129-4719-81ca-2fc8d806cf37" targetNamespace="http://schemas.microsoft.com/office/2006/metadata/properties" ma:root="true" ma:fieldsID="93376cdba3e164cc38af42a56a8f45d0" ns2:_="" ns3:_="" ns4:_="">
    <xsd:import namespace="715fcdb6-58ff-4d84-993c-bb26a5b54815"/>
    <xsd:import namespace="2c63548e-e22e-43cb-a415-9193d4d80a38"/>
    <xsd:import namespace="9d2c9005-3129-4719-81ca-2fc8d806cf37"/>
    <xsd:element name="properties">
      <xsd:complexType>
        <xsd:sequence>
          <xsd:element name="documentManagement">
            <xsd:complexType>
              <xsd:all>
                <xsd:element ref="ns2:WMOWFApprovalStatu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3:MediaServiceDateTaken" minOccurs="0"/>
                <xsd:element ref="ns3:MediaLengthInSeconds" minOccurs="0"/>
                <xsd:element ref="ns3:MediaServiceLocation" minOccurs="0"/>
                <xsd:element ref="ns3:lcf76f155ced4ddcb4097134ff3c332f" minOccurs="0"/>
                <xsd:element ref="ns4:TaxCatchAll" minOccurs="0"/>
                <xsd:element ref="ns3:MediaServiceObjectDetectorVersions" minOccurs="0"/>
                <xsd:element ref="ns3:MediaServiceSearchProperties" minOccurs="0"/>
                <xsd:element ref="ns3:Number" minOccurs="0"/>
                <xsd:element ref="ns3:MediaServiceBillingMetadata" minOccurs="0"/>
                <xsd:element ref="ns4:_dlc_DocId" minOccurs="0"/>
                <xsd:element ref="ns4:_dlc_DocIdUrl" minOccurs="0"/>
                <xsd:element ref="ns4:_dlc_DocIdPersistId" minOccurs="0"/>
                <xsd:element ref="ns3:_ApprovalAssignedTo" minOccurs="0"/>
                <xsd:element ref="ns3:_ApprovalRespondedBy" minOccurs="0"/>
                <xsd:element ref="ns3:_ApprovalSentBy" minOccurs="0"/>
                <xsd:element ref="ns3:_ApprovalStatus" minOccurs="0"/>
                <xsd:element ref="ns3: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5fcdb6-58ff-4d84-993c-bb26a5b54815" elementFormDefault="qualified">
    <xsd:import namespace="http://schemas.microsoft.com/office/2006/documentManagement/types"/>
    <xsd:import namespace="http://schemas.microsoft.com/office/infopath/2007/PartnerControls"/>
    <xsd:element name="WMOWFApprovalStatus" ma:index="2" nillable="true" ma:displayName="Workflow Approval Status" ma:default="Not Submitted" ma:format="Dropdown" ma:internalName="WMOWFApprovalStatus">
      <xsd:simpleType>
        <xsd:restriction base="dms:Choice">
          <xsd:enumeration value="Not Submitted"/>
          <xsd:enumeration value="Pending for Review"/>
          <xsd:enumeration value="Pending for Consolidation"/>
          <xsd:enumeration value="Pending for Approval"/>
          <xsd:enumeration value="Approved"/>
          <xsd:enumeration value="Rejected by Approver"/>
          <xsd:enumeration value="Cancelled by Requestor"/>
          <xsd:enumeration value="In Progress"/>
        </xsd:restriction>
      </xsd:simpleType>
    </xsd:element>
  </xsd:schema>
  <xsd:schema xmlns:xsd="http://www.w3.org/2001/XMLSchema" xmlns:xs="http://www.w3.org/2001/XMLSchema" xmlns:dms="http://schemas.microsoft.com/office/2006/documentManagement/types" xmlns:pc="http://schemas.microsoft.com/office/infopath/2007/PartnerControls" targetNamespace="2c63548e-e22e-43cb-a415-9193d4d80a38"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Tags" ma:index="9" nillable="true" ma:displayName="Tags" ma:internalName="MediaServiceAutoTags" ma:readOnly="true">
      <xsd:simpleType>
        <xsd:restriction base="dms:Text"/>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2a3b380-abf6-46f2-87bb-c2c114de1c9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Number" ma:index="25" nillable="true" ma:displayName="Number" ma:format="Dropdown" ma:internalName="Number" ma:percentage="FALSE">
      <xsd:simpleType>
        <xsd:restriction base="dms:Number"/>
      </xsd:simpleType>
    </xsd:element>
    <xsd:element name="MediaServiceBillingMetadata" ma:index="26" nillable="true" ma:displayName="MediaServiceBillingMetadata" ma:hidden="true" ma:internalName="MediaServiceBillingMetadata" ma:readOnly="true">
      <xsd:simpleType>
        <xsd:restriction base="dms:Note"/>
      </xsd:simpleType>
    </xsd:element>
    <xsd:element name="_ApprovalAssignedTo" ma:index="31"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32"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33"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34" nillable="true" ma:displayName="Approval status" ma:internalName="_ApprovalStatus" ma:readOnly="true">
      <xsd:simpleType>
        <xsd:restriction base="dms:Unknown"/>
      </xsd:simpleType>
    </xsd:element>
    <xsd:element name="_Flow_SignoffStatus" ma:index="36" nillable="true" ma:displayName="Sign-off status" ma:internalName="_x0024_Resources_x003a_core_x002c_Signoff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2c9005-3129-4719-81ca-2fc8d806cf3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f8e72c2-3be2-4c69-a9a3-0592c9f3eb49}" ma:internalName="TaxCatchAll" ma:showField="CatchAllData" ma:web="9d2c9005-3129-4719-81ca-2fc8d806cf37">
      <xsd:complexType>
        <xsd:complexContent>
          <xsd:extension base="dms:MultiChoiceLookup">
            <xsd:sequence>
              <xsd:element name="Value" type="dms:Lookup" maxOccurs="unbounded" minOccurs="0" nillable="true"/>
            </xsd:sequence>
          </xsd:extension>
        </xsd:complexContent>
      </xsd:complexType>
    </xsd:element>
    <xsd:element name="_dlc_DocId" ma:index="28" nillable="true" ma:displayName="Document ID Value" ma:description="The value of the document ID assigned to this item." ma:indexed="true" ma:internalName="_dlc_DocId" ma:readOnly="true">
      <xsd:simpleType>
        <xsd:restriction base="dms:Text"/>
      </xsd:simpleType>
    </xsd:element>
    <xsd:element name="_dlc_DocIdUrl" ma:index="2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ApprovalAssignedTo xmlns="2c63548e-e22e-43cb-a415-9193d4d80a38">
      <UserInfo>
        <DisplayName/>
        <AccountId xsi:nil="true"/>
        <AccountType/>
      </UserInfo>
    </_ApprovalAssignedTo>
    <_ApprovalRespondedBy xmlns="2c63548e-e22e-43cb-a415-9193d4d80a38">
      <UserInfo>
        <DisplayName/>
        <AccountId xsi:nil="true"/>
        <AccountType/>
      </UserInfo>
    </_ApprovalRespondedBy>
    <_dlc_DocId xmlns="9d2c9005-3129-4719-81ca-2fc8d806cf37">WMOSI-597960436-6762727</_dlc_DocId>
    <_ApprovalStatus xmlns="2c63548e-e22e-43cb-a415-9193d4d80a38">0</_ApprovalStatus>
    <WMOWFApprovalStatus xmlns="715fcdb6-58ff-4d84-993c-bb26a5b54815">Not Submitted</WMOWFApprovalStatus>
    <_dlc_DocIdUrl xmlns="9d2c9005-3129-4719-81ca-2fc8d806cf37">
      <Url>https://wmoomm.sharepoint.com/sites/SI/_layouts/15/DocIdRedir.aspx?ID=WMOSI-597960436-6762727</Url>
      <Description>WMOSI-597960436-6762727</Description>
    </_dlc_DocIdUrl>
    <_Flow_SignoffStatus xmlns="2c63548e-e22e-43cb-a415-9193d4d80a38" xsi:nil="true"/>
    <TaxCatchAll xmlns="9d2c9005-3129-4719-81ca-2fc8d806cf37" xsi:nil="true"/>
    <Number xmlns="2c63548e-e22e-43cb-a415-9193d4d80a38" xsi:nil="true"/>
    <lcf76f155ced4ddcb4097134ff3c332f xmlns="2c63548e-e22e-43cb-a415-9193d4d80a38">
      <Terms xmlns="http://schemas.microsoft.com/office/infopath/2007/PartnerControls"/>
    </lcf76f155ced4ddcb4097134ff3c332f>
    <_ApprovalSentBy xmlns="2c63548e-e22e-43cb-a415-9193d4d80a38">
      <UserInfo>
        <DisplayName/>
        <AccountId xsi:nil="true"/>
        <AccountType/>
      </UserInfo>
    </_ApprovalSentBy>
  </documentManagement>
</p:properties>
</file>

<file path=customXml/item5.xml><?xml version="1.0" encoding="utf-8"?>
<?mso-contentType ?>
<SharedContentType xmlns="Microsoft.SharePoint.Taxonomy.ContentTypeSync" SourceId="92a3b380-abf6-46f2-87bb-c2c114de1c9e" ContentTypeId="0x01" PreviousValue="false"/>
</file>

<file path=customXml/itemProps1.xml><?xml version="1.0" encoding="utf-8"?>
<ds:datastoreItem xmlns:ds="http://schemas.openxmlformats.org/officeDocument/2006/customXml" ds:itemID="{0DA4AA9E-BAB6-4502-A43C-B7B9FFF165A8}">
  <ds:schemaRefs>
    <ds:schemaRef ds:uri="http://schemas.microsoft.com/sharepoint/events"/>
  </ds:schemaRefs>
</ds:datastoreItem>
</file>

<file path=customXml/itemProps2.xml><?xml version="1.0" encoding="utf-8"?>
<ds:datastoreItem xmlns:ds="http://schemas.openxmlformats.org/officeDocument/2006/customXml" ds:itemID="{8B1C6FD3-1D2D-46AE-813F-2162B2701F3E}">
  <ds:schemaRefs>
    <ds:schemaRef ds:uri="http://schemas.microsoft.com/sharepoint/v3/contenttype/forms"/>
  </ds:schemaRefs>
</ds:datastoreItem>
</file>

<file path=customXml/itemProps3.xml><?xml version="1.0" encoding="utf-8"?>
<ds:datastoreItem xmlns:ds="http://schemas.openxmlformats.org/officeDocument/2006/customXml" ds:itemID="{4AF80AD1-6DC3-4403-BE04-A7D4FE86D3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5fcdb6-58ff-4d84-993c-bb26a5b54815"/>
    <ds:schemaRef ds:uri="2c63548e-e22e-43cb-a415-9193d4d80a38"/>
    <ds:schemaRef ds:uri="9d2c9005-3129-4719-81ca-2fc8d806cf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F21079F-2EBA-42D2-8A55-0C93CF939340}">
  <ds:schemaRefs>
    <ds:schemaRef ds:uri="http://schemas.microsoft.com/office/2006/metadata/properties"/>
    <ds:schemaRef ds:uri="http://schemas.microsoft.com/office/infopath/2007/PartnerControls"/>
    <ds:schemaRef ds:uri="2c63548e-e22e-43cb-a415-9193d4d80a38"/>
    <ds:schemaRef ds:uri="9d2c9005-3129-4719-81ca-2fc8d806cf37"/>
    <ds:schemaRef ds:uri="715fcdb6-58ff-4d84-993c-bb26a5b54815"/>
  </ds:schemaRefs>
</ds:datastoreItem>
</file>

<file path=customXml/itemProps5.xml><?xml version="1.0" encoding="utf-8"?>
<ds:datastoreItem xmlns:ds="http://schemas.openxmlformats.org/officeDocument/2006/customXml" ds:itemID="{EC42E6AE-A031-40A0-ABAD-0E4EADD32D77}">
  <ds:schemaRefs>
    <ds:schemaRef ds:uri="Microsoft.SharePoint.Taxonomy.ContentTypeSync"/>
  </ds:schemaRefs>
</ds:datastoreItem>
</file>

<file path=docMetadata/LabelInfo.xml><?xml version="1.0" encoding="utf-8"?>
<clbl:labelList xmlns:clbl="http://schemas.microsoft.com/office/2020/mipLabelMetadata">
  <clbl:label id="{e962d134-526b-49fe-8fc7-dd80537250d0}" enabled="1" method="Standard" siteId="{eaa6be54-4687-40c4-9827-c044bd8e8d3c}" removed="0"/>
</clbl:labelList>
</file>

<file path=docProps/app.xml><?xml version="1.0" encoding="utf-8"?>
<Properties xmlns="http://schemas.openxmlformats.org/officeDocument/2006/extended-properties" xmlns:vt="http://schemas.openxmlformats.org/officeDocument/2006/docPropsVTypes">
  <TotalTime>4874</TotalTime>
  <Words>1285</Words>
  <Application>Microsoft Office PowerPoint</Application>
  <PresentationFormat>Custom</PresentationFormat>
  <Paragraphs>230</Paragraphs>
  <Slides>20</Slides>
  <Notes>2</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Understanding and measurement of the economic co-benefits across proactive and prospective drought risk management and financing-  (Sendai, Kunming-Montreal, EWS4ALL, SDGs)  Draws on multiple disciplines to support a comprehensive agile approach</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dc:title>
  <dc:creator>Sabina</dc:creator>
  <cp:lastModifiedBy>Sabina Bokal</cp:lastModifiedBy>
  <cp:revision>231</cp:revision>
  <cp:lastPrinted>2026-06-15T19:58:22Z</cp:lastPrinted>
  <dcterms:created xsi:type="dcterms:W3CDTF">2006-08-16T00:00:00Z</dcterms:created>
  <dcterms:modified xsi:type="dcterms:W3CDTF">2026-06-16T08:40:08Z</dcterms:modified>
  <dc:identifier>DAGRHCBZQG8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0x010100B0C1E5BA222991439BA07A4745E8FDAA</vt:lpwstr>
  </property>
  <property fmtid="{D5CDD505-2E9C-101B-9397-08002B2CF9AE}" pid="3" name="_dlc_DocIdItemGuid">
    <vt:lpwstr>93ed80b6-383d-4419-8a94-7ef3e7a51e44</vt:lpwstr>
  </property>
  <property fmtid="{D5CDD505-2E9C-101B-9397-08002B2CF9AE}" pid="4" name="MediaServiceImageTags">
    <vt:lpwstr/>
  </property>
</Properties>
</file>