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9.xml" ContentType="application/vnd.openxmlformats-officedocument.theme+xml"/>
  <Override PartName="/ppt/slideLayouts/slideLayout3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7" r:id="rId6"/>
    <p:sldMasterId id="2147483948" r:id="rId7"/>
    <p:sldMasterId id="2147483663" r:id="rId8"/>
    <p:sldMasterId id="2147483677" r:id="rId9"/>
    <p:sldMasterId id="2147483968" r:id="rId10"/>
    <p:sldMasterId id="2147483942" r:id="rId11"/>
    <p:sldMasterId id="2147483949" r:id="rId12"/>
    <p:sldMasterId id="2147483680" r:id="rId13"/>
    <p:sldMasterId id="2147483955" r:id="rId14"/>
    <p:sldMasterId id="2147483660" r:id="rId15"/>
  </p:sldMasterIdLst>
  <p:notesMasterIdLst>
    <p:notesMasterId r:id="rId33"/>
  </p:notesMasterIdLst>
  <p:sldIdLst>
    <p:sldId id="1364" r:id="rId16"/>
    <p:sldId id="1365" r:id="rId17"/>
    <p:sldId id="1354" r:id="rId18"/>
    <p:sldId id="1114" r:id="rId19"/>
    <p:sldId id="1353" r:id="rId20"/>
    <p:sldId id="1366" r:id="rId21"/>
    <p:sldId id="1357" r:id="rId22"/>
    <p:sldId id="1355" r:id="rId23"/>
    <p:sldId id="1356" r:id="rId24"/>
    <p:sldId id="1358" r:id="rId25"/>
    <p:sldId id="1115" r:id="rId26"/>
    <p:sldId id="1116" r:id="rId27"/>
    <p:sldId id="1088" r:id="rId28"/>
    <p:sldId id="1368" r:id="rId29"/>
    <p:sldId id="1089" r:id="rId30"/>
    <p:sldId id="1359" r:id="rId31"/>
    <p:sldId id="436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ntin Aich" initials="VA" lastIdx="1" clrIdx="0">
    <p:extLst>
      <p:ext uri="{19B8F6BF-5375-455C-9EA6-DF929625EA0E}">
        <p15:presenceInfo xmlns:p15="http://schemas.microsoft.com/office/powerpoint/2012/main" userId="S::valentin.aich@gwp.org::8ce738a3-e2bb-496e-84cb-8616dcc309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915"/>
    <a:srgbClr val="469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97" autoAdjust="0"/>
    <p:restoredTop sz="94796" autoAdjust="0"/>
  </p:normalViewPr>
  <p:slideViewPr>
    <p:cSldViewPr snapToGrid="0">
      <p:cViewPr varScale="1">
        <p:scale>
          <a:sx n="94" d="100"/>
          <a:sy n="94" d="100"/>
        </p:scale>
        <p:origin x="114" y="7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8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2.xml"/><Relationship Id="rId12" Type="http://schemas.openxmlformats.org/officeDocument/2006/relationships/slideMaster" Target="slideMasters/slideMaster7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10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Master" Target="slideMasters/slideMaster9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C51B7-273C-4A5E-96C8-A8E1EF3F5FA0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D8BEA-D16C-42CE-9EBF-7AB9E7C621D8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01532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D8BEA-D16C-42CE-9EBF-7AB9E7C621D8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64982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Various means of measuring and monitoring – satellites, </a:t>
            </a:r>
            <a:r>
              <a:rPr lang="en-US" dirty="0" err="1"/>
              <a:t>raingauges</a:t>
            </a:r>
            <a:r>
              <a:rPr lang="en-US" dirty="0"/>
              <a:t>, river gauges, soil moisture sensors,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SPI formula = (rainfall for period X – average rainfall for period X over say 30 years)/ SD of rainfall for period X over say 30 years</a:t>
            </a:r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D8BEA-D16C-42CE-9EBF-7AB9E7C621D8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36068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7b2a3394c_1_0:notes"/>
          <p:cNvSpPr txBox="1">
            <a:spLocks noGrp="1"/>
          </p:cNvSpPr>
          <p:nvPr>
            <p:ph type="body" idx="1"/>
          </p:nvPr>
        </p:nvSpPr>
        <p:spPr>
          <a:xfrm>
            <a:off x="685480" y="4400181"/>
            <a:ext cx="54870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three pillars of </a:t>
            </a:r>
            <a:r>
              <a:rPr lang="en-US" sz="11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Integrated Drought Management </a:t>
            </a:r>
            <a:r>
              <a:rPr lang="en-US" sz="11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en-US" sz="1100" b="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interconnected. </a:t>
            </a:r>
            <a:r>
              <a:rPr lang="en-US" dirty="0"/>
              <a:t>These drought monitoring products are then used for decision-makers and to make drought alerts and warnings with he National Disaster Management Org or related organization</a:t>
            </a:r>
            <a:r>
              <a:rPr lang="en-US"/>
              <a:t>. </a:t>
            </a:r>
            <a:endParaRPr dirty="0"/>
          </a:p>
        </p:txBody>
      </p:sp>
      <p:sp>
        <p:nvSpPr>
          <p:cNvPr id="108" name="Google Shape;108;g47b2a339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1879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.  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178905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410230-3C42-04C2-A6E3-AC16993BF9C2}"/>
              </a:ext>
            </a:extLst>
          </p:cNvPr>
          <p:cNvSpPr/>
          <p:nvPr userDrawn="1"/>
        </p:nvSpPr>
        <p:spPr>
          <a:xfrm>
            <a:off x="243068" y="254643"/>
            <a:ext cx="5590573" cy="1296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3" name="Picture 2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C4C9A540-7829-EC94-F137-B697BC7526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113080"/>
            <a:ext cx="4343400" cy="156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50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0648B-D873-4365-9DDA-964C3F58C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6BA32-BEBA-434D-A7A4-AC73B105B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1797B-991D-43FE-92E7-FB2576161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389A7-1586-4BA2-83B9-850084B0E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724CA-6C72-45EA-9C52-F9B5AFF39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BC1BD-6F42-428D-A8DA-8DAEFFD2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47443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7978A-8F8A-48B1-AC11-064D82322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A0E9-FC8C-46EE-B760-9ED336B46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8D097-93BF-44DF-8961-D10F3C66C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9C7DA-AAEC-4C7C-BDB0-B77154BF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A8C46-1490-42F7-ACEA-57B99B63D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68295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8B730B-6328-4615-AB5B-FF6ECACF07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F516CD-B2A0-4994-9677-37CB2FE27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E5FD2-2B7F-4263-9178-D3592A77A3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28C2-B9E7-4AA4-915C-80C72DB4F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5BD0D-5E06-4B15-A87E-71F06C0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58811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6" descr="wmo2016_powerpoint_standard_v2-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151694"/>
            <a:ext cx="198882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11335477" y="6356350"/>
            <a:ext cx="49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609600" y="199475"/>
            <a:ext cx="11220000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 sz="29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9E22-B73C-4C13-BB34-A64069D08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F8313-F91E-499D-9CFC-B71FDEC5C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D67CE-24D5-416C-A48C-A0174CBE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2F397-4212-42CA-997D-35149BDB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D428-0A87-48BE-8ED8-76AFDCBF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38109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54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2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31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B3FE5-74F5-45E0-9CCC-8459F19D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42554-3311-45AB-B8DD-8FE7FF4EE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1B38A-1685-4C85-8957-A179D275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D72CA-524D-461D-BC14-28E4484C9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2577A-8C6C-4538-B086-3E5767A11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89445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8724BE-5E9C-4DD4-BB81-AF4FA7B9F5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56094-00BA-44E9-B0FB-E6AED2E97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99675-F872-42E6-9F88-48F71561F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6263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9E22-B73C-4C13-BB34-A64069D08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F8313-F91E-499D-9CFC-B71FDEC5C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D67CE-24D5-416C-A48C-A0174CBE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2F397-4212-42CA-997D-35149BDB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D428-0A87-48BE-8ED8-76AFDCBF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60670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AFA58-00FA-4309-A821-64B782660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968B3-35EA-43D3-A13E-EB569C8F0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383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B3FE5-74F5-45E0-9CCC-8459F19D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42554-3311-45AB-B8DD-8FE7FF4EE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1B38A-1685-4C85-8957-A179D275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D72CA-524D-461D-BC14-28E4484C9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2577A-8C6C-4538-B086-3E5767A11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89445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9E22-B73C-4C13-BB34-A64069D08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F8313-F91E-499D-9CFC-B71FDEC5C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D67CE-24D5-416C-A48C-A0174CBE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2F397-4212-42CA-997D-35149BDB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D428-0A87-48BE-8ED8-76AFDCBF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15220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796B156-96ED-ECC8-2737-E19254139F0A}"/>
              </a:ext>
            </a:extLst>
          </p:cNvPr>
          <p:cNvSpPr/>
          <p:nvPr userDrawn="1"/>
        </p:nvSpPr>
        <p:spPr>
          <a:xfrm>
            <a:off x="0" y="5915770"/>
            <a:ext cx="12192000" cy="942230"/>
          </a:xfrm>
          <a:prstGeom prst="rect">
            <a:avLst/>
          </a:prstGeom>
          <a:solidFill>
            <a:srgbClr val="005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3C2D2E7-30D0-1B43-7E5E-F34CB1E9EE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449" y="5911704"/>
            <a:ext cx="1673040" cy="93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0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/>
    </mc:Choice>
    <mc:Fallback xmlns="">
      <p:transition advClick="0"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8724BE-5E9C-4DD4-BB81-AF4FA7B9F5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56094-00BA-44E9-B0FB-E6AED2E97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99675-F872-42E6-9F88-48F71561F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15808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9E22-B73C-4C13-BB34-A64069D08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F8313-F91E-499D-9CFC-B71FDEC5C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D67CE-24D5-416C-A48C-A0174CBE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2F397-4212-42CA-997D-35149BDB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D428-0A87-48BE-8ED8-76AFDCBF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5348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9E22-B73C-4C13-BB34-A64069D08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F8313-F91E-499D-9CFC-B71FDEC5C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D67CE-24D5-416C-A48C-A0174CBE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2F397-4212-42CA-997D-35149BDB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D428-0A87-48BE-8ED8-76AFDCBF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27125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B3FE5-74F5-45E0-9CCC-8459F19D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42554-3311-45AB-B8DD-8FE7FF4EE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1B38A-1685-4C85-8957-A179D275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D72CA-524D-461D-BC14-28E4484C9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2577A-8C6C-4538-B086-3E5767A11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87722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27FB7-CE31-4FB9-AA14-2E29BB2B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5340C-9E5A-4D60-9E96-5ECEEB788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0248F-0CE5-4ACE-88D5-03309AFEB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4CCF2-231B-4FE5-B021-3274BB6E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55AC5-6619-4971-B6EF-B8FACFB6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30759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12889-A024-49DD-BE20-5DAB2F9FA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CF69D-8155-4E1F-9505-CDC0F3C6D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480EAD-D50F-493F-81DC-278B03F64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702BED-765C-40E4-96D1-B20F69A902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7074BF-D00F-4FAF-A0C9-023271C8E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1C60F-D778-4CC8-8320-068058DDF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0586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B3FE5-74F5-45E0-9CCC-8459F19D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42554-3311-45AB-B8DD-8FE7FF4EE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1B38A-1685-4C85-8957-A179D275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D72CA-524D-461D-BC14-28E4484C9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2577A-8C6C-4538-B086-3E5767A11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89445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1FC27-C2A8-43D6-A046-82B605460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7893D-5D92-469B-9B99-BFC0A828D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02DB-7C9D-428D-A048-926B68F36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C83B19-3659-467E-AC8F-EAC7508EB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3ECA9F-1396-4358-BD17-73BDBCFE62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E70236-484C-4EAB-A59B-55AB90735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7FB137-F202-43FA-84FA-F6B1C63F4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5E1F16-342E-4391-818B-65F18AA7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136321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15B72-DC63-4AAA-B1DF-C062A6E00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69DE4E-7854-4439-B4EF-81476AAF72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DBC9F5-0CAC-45F4-9898-E37051418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6A39C-18FD-4597-AD9C-80EAB4AD4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46018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8724BE-5E9C-4DD4-BB81-AF4FA7B9F5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56094-00BA-44E9-B0FB-E6AED2E97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99675-F872-42E6-9F88-48F71561F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47701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ACBBD-D693-4774-8279-A575D7C5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6FCC9-1F27-4F92-B646-05EB5DA1D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35EA48-EBEB-40E0-B1F3-DA72DF7D4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E51F3-E43A-4D83-AA44-15E3A3A66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A777DF-D520-43BC-BC27-B631AEA39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432FD-22F5-4641-A3CB-65521113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42347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0648B-D873-4365-9DDA-964C3F58C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6BA32-BEBA-434D-A7A4-AC73B105B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1797B-991D-43FE-92E7-FB2576161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389A7-1586-4BA2-83B9-850084B0E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724CA-6C72-45EA-9C52-F9B5AFF39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BC1BD-6F42-428D-A8DA-8DAEFFD2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42347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7978A-8F8A-48B1-AC11-064D82322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A0E9-FC8C-46EE-B760-9ED336B46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8D097-93BF-44DF-8961-D10F3C66C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9C7DA-AAEC-4C7C-BDB0-B77154BF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A8C46-1490-42F7-ACEA-57B99B63D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33194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8B730B-6328-4615-AB5B-FF6ECACF07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F516CD-B2A0-4994-9677-37CB2FE27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E5FD2-2B7F-4263-9178-D3592A77A3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28C2-B9E7-4AA4-915C-80C72DB4F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5BD0D-5E06-4B15-A87E-71F06C0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42781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08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27FB7-CE31-4FB9-AA14-2E29BB2B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5340C-9E5A-4D60-9E96-5ECEEB788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0248F-0CE5-4ACE-88D5-03309AFEB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4CCF2-231B-4FE5-B021-3274BB6E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55AC5-6619-4971-B6EF-B8FACFB6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95993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12889-A024-49DD-BE20-5DAB2F9FA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CF69D-8155-4E1F-9505-CDC0F3C6D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480EAD-D50F-493F-81DC-278B03F64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702BED-765C-40E4-96D1-B20F69A902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7074BF-D00F-4FAF-A0C9-023271C8E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1C60F-D778-4CC8-8320-068058DDF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74713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1FC27-C2A8-43D6-A046-82B605460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7893D-5D92-469B-9B99-BFC0A828D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02DB-7C9D-428D-A048-926B68F36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C83B19-3659-467E-AC8F-EAC7508EB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3ECA9F-1396-4358-BD17-73BDBCFE62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E70236-484C-4EAB-A59B-55AB90735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7FB137-F202-43FA-84FA-F6B1C63F4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5E1F16-342E-4391-818B-65F18AA7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0430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15B72-DC63-4AAA-B1DF-C062A6E00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69DE4E-7854-4439-B4EF-81476AAF72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DBC9F5-0CAC-45F4-9898-E37051418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6A39C-18FD-4597-AD9C-80EAB4AD4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0616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8724BE-5E9C-4DD4-BB81-AF4FA7B9F5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56094-00BA-44E9-B0FB-E6AED2E97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99675-F872-42E6-9F88-48F71561F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62632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ACBBD-D693-4774-8279-A575D7C5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6FCC9-1F27-4F92-B646-05EB5DA1D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35EA48-EBEB-40E0-B1F3-DA72DF7D4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E51F3-E43A-4D83-AA44-15E3A3A66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A0090C-0833-4ABA-B05E-D0E9A55D6A9D}" type="datetimeFigureOut">
              <a:rPr lang="fr-CH" smtClean="0"/>
              <a:t>07.10.2025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A777DF-D520-43BC-BC27-B631AEA39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432FD-22F5-4641-A3CB-65521113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5319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ound, grass, outdoor, plant&#10;&#10;Description automatically generated">
            <a:extLst>
              <a:ext uri="{FF2B5EF4-FFF2-40B4-BE49-F238E27FC236}">
                <a16:creationId xmlns:a16="http://schemas.microsoft.com/office/drawing/2014/main" id="{6D77D1A7-1123-4C53-9073-0D4B2D2803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74"/>
          <a:stretch/>
        </p:blipFill>
        <p:spPr>
          <a:xfrm>
            <a:off x="-1" y="1751557"/>
            <a:ext cx="12191999" cy="51064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8ACBD72-432A-4C00-8757-13221AAA83DC}"/>
              </a:ext>
            </a:extLst>
          </p:cNvPr>
          <p:cNvSpPr/>
          <p:nvPr userDrawn="1"/>
        </p:nvSpPr>
        <p:spPr>
          <a:xfrm>
            <a:off x="1932189" y="2634670"/>
            <a:ext cx="4319874" cy="3420307"/>
          </a:xfrm>
          <a:prstGeom prst="rect">
            <a:avLst/>
          </a:prstGeom>
          <a:solidFill>
            <a:srgbClr val="E18427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2700" b="1" dirty="0">
              <a:solidFill>
                <a:prstClr val="white"/>
              </a:solidFill>
              <a:latin typeface="Calibri"/>
            </a:endParaRPr>
          </a:p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2700" b="1" dirty="0">
              <a:solidFill>
                <a:prstClr val="white"/>
              </a:solidFill>
              <a:latin typeface="Calibri"/>
            </a:endParaRPr>
          </a:p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2100" b="1" dirty="0">
              <a:solidFill>
                <a:prstClr val="white"/>
              </a:solidFill>
              <a:latin typeface="Calibri"/>
            </a:endParaRPr>
          </a:p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2100" b="1" dirty="0">
              <a:solidFill>
                <a:prstClr val="white"/>
              </a:solidFill>
              <a:latin typeface="Calibri"/>
            </a:endParaRPr>
          </a:p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900" b="1" dirty="0">
              <a:solidFill>
                <a:prstClr val="white"/>
              </a:solidFill>
              <a:latin typeface="Calibri"/>
            </a:endParaRPr>
          </a:p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900" dirty="0">
              <a:solidFill>
                <a:prstClr val="white"/>
              </a:solidFill>
              <a:latin typeface="Calibri"/>
            </a:endParaRP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21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10C97C-F311-44FD-873F-8C070306B6AA}"/>
              </a:ext>
            </a:extLst>
          </p:cNvPr>
          <p:cNvSpPr txBox="1"/>
          <p:nvPr userDrawn="1"/>
        </p:nvSpPr>
        <p:spPr>
          <a:xfrm>
            <a:off x="6819900" y="3895726"/>
            <a:ext cx="5067300" cy="2619374"/>
          </a:xfrm>
          <a:prstGeom prst="rect">
            <a:avLst/>
          </a:prstGeom>
          <a:solidFill>
            <a:srgbClr val="803A29">
              <a:alpha val="83000"/>
            </a:srgbClr>
          </a:solidFill>
        </p:spPr>
        <p:txBody>
          <a:bodyPr wrap="square" rtlCol="0">
            <a:spAutoFit/>
          </a:bodyPr>
          <a:lstStyle/>
          <a:p>
            <a:endParaRPr lang="en-GB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26BA7B-3829-4B51-A80C-7397D1052F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3"/>
            <a:ext cx="12192000" cy="174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C007C7-A317-B3BD-4F67-1F0F9741F8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77952"/>
            <a:ext cx="12192000" cy="3380048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8A9C213-3E26-B848-BF1A-9E6EC69B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90" y="22041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WMO PPT Style #2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93318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5BA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A7F29-4A8D-48AF-93B1-3E318055F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3D4544-59F8-4237-8719-7296A706E8F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436" y="5951626"/>
            <a:ext cx="11963046" cy="88227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B1AB1-ED18-4C90-A9B0-58249F12E195}"/>
              </a:ext>
            </a:extLst>
          </p:cNvPr>
          <p:cNvCxnSpPr/>
          <p:nvPr userDrawn="1"/>
        </p:nvCxnSpPr>
        <p:spPr>
          <a:xfrm>
            <a:off x="0" y="6023150"/>
            <a:ext cx="12192000" cy="0"/>
          </a:xfrm>
          <a:prstGeom prst="line">
            <a:avLst/>
          </a:prstGeom>
          <a:ln w="19050">
            <a:solidFill>
              <a:srgbClr val="F689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44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7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609600" y="186569"/>
            <a:ext cx="109728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600"/>
              <a:buFont typeface="Calibri"/>
              <a:buNone/>
              <a:defRPr sz="3600" b="1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600"/>
              <a:buFont typeface="Calibri"/>
              <a:buNone/>
              <a:defRPr sz="3600" b="1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600"/>
              <a:buFont typeface="Calibri"/>
              <a:buNone/>
              <a:defRPr sz="3600" b="1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600"/>
              <a:buFont typeface="Calibri"/>
              <a:buNone/>
              <a:defRPr sz="3600" b="1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600"/>
              <a:buFont typeface="Calibri"/>
              <a:buNone/>
              <a:defRPr sz="3600" b="1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600"/>
              <a:buFont typeface="Calibri"/>
              <a:buNone/>
              <a:defRPr sz="3600" b="1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600"/>
              <a:buFont typeface="Calibri"/>
              <a:buNone/>
              <a:defRPr sz="3600" b="1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600"/>
              <a:buFont typeface="Calibri"/>
              <a:buNone/>
              <a:defRPr sz="3600" b="1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>
            <a:off x="609600" y="1044475"/>
            <a:ext cx="10972800" cy="50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8" name="Google Shape;88;p14" descr="wmo2016_powerpoint_standard_v2-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151694"/>
            <a:ext cx="1988820" cy="1714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mo2016_powerpoint_standard_v2-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694"/>
            <a:ext cx="265176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1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653" r:id="rId2"/>
    <p:sldLayoutId id="2147483655" r:id="rId3"/>
    <p:sldLayoutId id="2147483946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A7F29-4A8D-48AF-93B1-3E318055F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3D4544-59F8-4237-8719-7296A706E8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437" y="5951626"/>
            <a:ext cx="11963047" cy="88227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B1AB1-ED18-4C90-A9B0-58249F12E195}"/>
              </a:ext>
            </a:extLst>
          </p:cNvPr>
          <p:cNvCxnSpPr/>
          <p:nvPr userDrawn="1"/>
        </p:nvCxnSpPr>
        <p:spPr>
          <a:xfrm>
            <a:off x="0" y="6023150"/>
            <a:ext cx="12192000" cy="0"/>
          </a:xfrm>
          <a:prstGeom prst="line">
            <a:avLst/>
          </a:prstGeom>
          <a:ln w="19050">
            <a:solidFill>
              <a:srgbClr val="F689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44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67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D9737D-B90B-4E79-86AF-C2E388FEB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C9D56-4EF9-4312-9FDB-A25DB37E1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3" name="Picture 12" descr="IDMP_typeface (3).jpg">
            <a:extLst>
              <a:ext uri="{FF2B5EF4-FFF2-40B4-BE49-F238E27FC236}">
                <a16:creationId xmlns:a16="http://schemas.microsoft.com/office/drawing/2014/main" id="{021F81B0-3337-4782-864E-AB8FB9BF23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315" y="6210642"/>
            <a:ext cx="4175951" cy="498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16B3D0F-DB17-4B30-B186-033E6DE498B4}"/>
              </a:ext>
            </a:extLst>
          </p:cNvPr>
          <p:cNvGrpSpPr/>
          <p:nvPr/>
        </p:nvGrpSpPr>
        <p:grpSpPr>
          <a:xfrm>
            <a:off x="719403" y="6188922"/>
            <a:ext cx="1570139" cy="455494"/>
            <a:chOff x="6030168" y="546410"/>
            <a:chExt cx="1573567" cy="6021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B6E69C-9040-43F3-AADE-5B959EE0A1AB}"/>
                </a:ext>
              </a:extLst>
            </p:cNvPr>
            <p:cNvSpPr/>
            <p:nvPr/>
          </p:nvSpPr>
          <p:spPr>
            <a:xfrm>
              <a:off x="6869151" y="546410"/>
              <a:ext cx="734584" cy="60216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440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A52128-5299-471E-BD9C-16C06C4C0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168" y="557561"/>
              <a:ext cx="1491789" cy="504000"/>
            </a:xfrm>
            <a:prstGeom prst="rect">
              <a:avLst/>
            </a:prstGeom>
          </p:spPr>
        </p:pic>
      </p:grpSp>
      <p:pic>
        <p:nvPicPr>
          <p:cNvPr id="17" name="Picture 16" descr="Screen Shot 2017-09-01 at 10.12.52 AM.png">
            <a:extLst>
              <a:ext uri="{FF2B5EF4-FFF2-40B4-BE49-F238E27FC236}">
                <a16:creationId xmlns:a16="http://schemas.microsoft.com/office/drawing/2014/main" id="{45EB3CFD-D251-4B1D-8C5E-E8F58A7245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05" y="6219096"/>
            <a:ext cx="1879416" cy="41447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7C17DC-C546-43F2-8E2E-7171BA25B67D}"/>
              </a:ext>
            </a:extLst>
          </p:cNvPr>
          <p:cNvCxnSpPr/>
          <p:nvPr/>
        </p:nvCxnSpPr>
        <p:spPr>
          <a:xfrm>
            <a:off x="514353" y="6125369"/>
            <a:ext cx="11191875" cy="0"/>
          </a:xfrm>
          <a:prstGeom prst="line">
            <a:avLst/>
          </a:prstGeom>
          <a:noFill/>
          <a:ln w="9525" cap="flat" cmpd="sng" algn="ctr">
            <a:solidFill>
              <a:srgbClr val="F79646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25456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</p:sldLayoutIdLst>
  <p:hf hdr="0" ftr="0" dt="0"/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A7F29-4A8D-48AF-93B1-3E318055F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B1AB1-ED18-4C90-A9B0-58249F12E195}"/>
              </a:ext>
            </a:extLst>
          </p:cNvPr>
          <p:cNvCxnSpPr/>
          <p:nvPr userDrawn="1"/>
        </p:nvCxnSpPr>
        <p:spPr>
          <a:xfrm>
            <a:off x="0" y="6023150"/>
            <a:ext cx="12192000" cy="0"/>
          </a:xfrm>
          <a:prstGeom prst="line">
            <a:avLst/>
          </a:prstGeom>
          <a:ln w="19050">
            <a:solidFill>
              <a:srgbClr val="F689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AEB1A24-D0B3-4B6F-973A-AC5E9B500F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3041"/>
            <a:ext cx="12192000" cy="8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4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952" r:id="rId2"/>
    <p:sldLayoutId id="2147483953" r:id="rId3"/>
    <p:sldLayoutId id="21474839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A7F29-4A8D-48AF-93B1-3E318055F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3D4544-59F8-4237-8719-7296A706E8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437" y="5951626"/>
            <a:ext cx="11963047" cy="88227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B1AB1-ED18-4C90-A9B0-58249F12E195}"/>
              </a:ext>
            </a:extLst>
          </p:cNvPr>
          <p:cNvCxnSpPr/>
          <p:nvPr userDrawn="1"/>
        </p:nvCxnSpPr>
        <p:spPr>
          <a:xfrm>
            <a:off x="0" y="6023150"/>
            <a:ext cx="12192000" cy="0"/>
          </a:xfrm>
          <a:prstGeom prst="line">
            <a:avLst/>
          </a:prstGeom>
          <a:ln w="19050">
            <a:solidFill>
              <a:srgbClr val="F689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D002F2F-0195-474B-BC7F-499532535921}"/>
              </a:ext>
            </a:extLst>
          </p:cNvPr>
          <p:cNvSpPr/>
          <p:nvPr userDrawn="1"/>
        </p:nvSpPr>
        <p:spPr>
          <a:xfrm>
            <a:off x="4957012" y="6047215"/>
            <a:ext cx="2117557" cy="8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35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26E9B49-3089-4653-8D0B-2F7217F3D0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13" y="6103428"/>
            <a:ext cx="1941095" cy="6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4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A7F29-4A8D-48AF-93B1-3E318055F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2ADEB-0B44-4839-8B18-104E88FACB99}" type="slidenum">
              <a:rPr lang="fr-CH" smtClean="0"/>
              <a:t>‹#›</a:t>
            </a:fld>
            <a:endParaRPr lang="fr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3D4544-59F8-4237-8719-7296A706E8F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436" y="5951626"/>
            <a:ext cx="11963046" cy="88227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B1AB1-ED18-4C90-A9B0-58249F12E195}"/>
              </a:ext>
            </a:extLst>
          </p:cNvPr>
          <p:cNvCxnSpPr/>
          <p:nvPr userDrawn="1"/>
        </p:nvCxnSpPr>
        <p:spPr>
          <a:xfrm>
            <a:off x="0" y="6023150"/>
            <a:ext cx="12192000" cy="0"/>
          </a:xfrm>
          <a:prstGeom prst="line">
            <a:avLst/>
          </a:prstGeom>
          <a:ln w="19050">
            <a:solidFill>
              <a:srgbClr val="F689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D002F2F-0195-474B-BC7F-499532535921}"/>
              </a:ext>
            </a:extLst>
          </p:cNvPr>
          <p:cNvSpPr/>
          <p:nvPr userDrawn="1"/>
        </p:nvSpPr>
        <p:spPr>
          <a:xfrm>
            <a:off x="4957011" y="6047213"/>
            <a:ext cx="2117557" cy="8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26E9B49-3089-4653-8D0B-2F7217F3D0A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11" y="6103428"/>
            <a:ext cx="1941095" cy="6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3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FEC510-644C-4594-B280-750A37655CBF}"/>
              </a:ext>
            </a:extLst>
          </p:cNvPr>
          <p:cNvSpPr/>
          <p:nvPr/>
        </p:nvSpPr>
        <p:spPr>
          <a:xfrm>
            <a:off x="6853307" y="3928390"/>
            <a:ext cx="4960321" cy="222105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bg1"/>
                </a:solidFill>
                <a:latin typeface="Segoe UI"/>
                <a:cs typeface="Segoe UI"/>
              </a:rPr>
              <a:t>Overview on Monitoring and Early Warning Systems: Pillar 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550" b="1" dirty="0">
                <a:solidFill>
                  <a:schemeClr val="bg1"/>
                </a:solidFill>
                <a:latin typeface="Segoe UI"/>
                <a:cs typeface="Segoe UI"/>
              </a:rPr>
              <a:t>Regional Training Workshop on 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Implementation of Integrated Drought Management (IDM): Challenges and Solutions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 i="1" dirty="0">
                <a:solidFill>
                  <a:schemeClr val="bg1"/>
                </a:solidFill>
                <a:latin typeface="Segoe UI"/>
                <a:cs typeface="Segoe UI"/>
              </a:rPr>
              <a:t>8-9 October 2025 | RCUWM –Tehran, Iran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6AF396-9012-4AFE-ACFC-B4CA4E634873}"/>
              </a:ext>
            </a:extLst>
          </p:cNvPr>
          <p:cNvSpPr/>
          <p:nvPr/>
        </p:nvSpPr>
        <p:spPr>
          <a:xfrm>
            <a:off x="1929384" y="2864769"/>
            <a:ext cx="432511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Robert Stefanski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Applied Climate Services Division,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World Meteorological Organization</a:t>
            </a:r>
          </a:p>
          <a:p>
            <a:pPr algn="ctr"/>
            <a:endParaRPr lang="en-GB" b="1" dirty="0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algn="ctr"/>
            <a:r>
              <a:rPr lang="en-GB" sz="28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Valentin Aich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Senior Water and Climate Specialist, Global Water Partnership </a:t>
            </a:r>
          </a:p>
          <a:p>
            <a:pPr algn="ctr"/>
            <a:endParaRPr lang="fr-CH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226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05EA59-82CD-A4D0-D5CF-DA65F77DD68F}"/>
              </a:ext>
            </a:extLst>
          </p:cNvPr>
          <p:cNvSpPr txBox="1"/>
          <p:nvPr/>
        </p:nvSpPr>
        <p:spPr>
          <a:xfrm>
            <a:off x="6379848" y="112295"/>
            <a:ext cx="5703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Indicators &amp; Triggers Definitions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0EFD6B96-395A-CF52-C18A-986DB20AA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892" y="732214"/>
            <a:ext cx="9870108" cy="377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defTabSz="449263"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449263"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449263"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449263"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449263"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altLang="en-US" sz="3600" b="1" dirty="0">
                <a:solidFill>
                  <a:srgbClr val="F68915"/>
                </a:solidFill>
                <a:latin typeface="+mn-lt"/>
              </a:rPr>
              <a:t>Indicators: Variables to describe drought conditions.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b="1" i="1" dirty="0">
                <a:solidFill>
                  <a:srgbClr val="663300"/>
                </a:solidFill>
                <a:latin typeface="+mn-lt"/>
              </a:rPr>
              <a:t>	    Examples:  precipitation, </a:t>
            </a:r>
            <a:r>
              <a:rPr lang="en-US" altLang="en-US" sz="3200" b="1" i="1" dirty="0" err="1">
                <a:solidFill>
                  <a:srgbClr val="663300"/>
                </a:solidFill>
                <a:latin typeface="+mn-lt"/>
              </a:rPr>
              <a:t>streamflows</a:t>
            </a:r>
            <a:r>
              <a:rPr lang="en-US" altLang="en-US" sz="3200" b="1" i="1" dirty="0">
                <a:solidFill>
                  <a:srgbClr val="663300"/>
                </a:solidFill>
                <a:latin typeface="+mn-lt"/>
              </a:rPr>
              <a:t>, groundwater, 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b="1" i="1" dirty="0">
                <a:solidFill>
                  <a:srgbClr val="663300"/>
                </a:solidFill>
                <a:latin typeface="+mn-lt"/>
              </a:rPr>
              <a:t>    reservoir levels, soil moisture, Palmer indices, … 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</a:pPr>
            <a:endParaRPr lang="en-US" altLang="en-US" sz="3200" b="1" i="1" dirty="0">
              <a:solidFill>
                <a:srgbClr val="663300"/>
              </a:solidFill>
              <a:latin typeface="+mn-lt"/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altLang="en-US" sz="3600" b="1" dirty="0">
                <a:solidFill>
                  <a:srgbClr val="F68915"/>
                </a:solidFill>
                <a:latin typeface="+mn-lt"/>
              </a:rPr>
              <a:t>Triggers: Specific values of the indicator that initiate and terminate each level of a drought plan, and associated management responses. 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b="1" i="1" dirty="0">
                <a:solidFill>
                  <a:srgbClr val="663300"/>
                </a:solidFill>
                <a:latin typeface="+mn-lt"/>
              </a:rPr>
              <a:t>   Example:  precipitation below the 5th percentile for two 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b="1" i="1" dirty="0">
                <a:solidFill>
                  <a:srgbClr val="663300"/>
                </a:solidFill>
                <a:latin typeface="+mn-lt"/>
              </a:rPr>
              <a:t>    consecutive months is a Level 4 Drought. </a:t>
            </a:r>
            <a:endParaRPr lang="pt-PT" altLang="en-US" sz="3200" b="1" i="1" dirty="0">
              <a:solidFill>
                <a:srgbClr val="663300"/>
              </a:solidFill>
              <a:latin typeface="+mn-lt"/>
            </a:endParaRPr>
          </a:p>
          <a:p>
            <a:pPr marR="0" lvl="0" defTabSz="449263" eaLnBrk="1" fontAlgn="auto" latinLnBrk="0" hangingPunct="1">
              <a:lnSpc>
                <a:spcPct val="100000"/>
              </a:lnSpc>
              <a:spcBef>
                <a:spcPts val="488"/>
              </a:spcBef>
              <a:spcAft>
                <a:spcPts val="0"/>
              </a:spcAft>
              <a:buClrTx/>
              <a:buSzTx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endParaRPr kumimoji="0" lang="sv-S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 descr="A yellow and black hexagon with black text&#10;&#10;Description automatically generated">
            <a:extLst>
              <a:ext uri="{FF2B5EF4-FFF2-40B4-BE49-F238E27FC236}">
                <a16:creationId xmlns:a16="http://schemas.microsoft.com/office/drawing/2014/main" id="{6B40A682-0E10-4829-716C-27A395D2C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790" y="1650465"/>
            <a:ext cx="11647903" cy="823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46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07B5B2-2BA8-8BE4-FDBF-2BA7E0034D0D}"/>
              </a:ext>
            </a:extLst>
          </p:cNvPr>
          <p:cNvSpPr txBox="1"/>
          <p:nvPr/>
        </p:nvSpPr>
        <p:spPr>
          <a:xfrm>
            <a:off x="351952" y="30852"/>
            <a:ext cx="113670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Development of indices in a national context: example of Afghanistan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4FB75E3-BA73-B69B-C1EC-19E998026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565993"/>
              </p:ext>
            </p:extLst>
          </p:nvPr>
        </p:nvGraphicFramePr>
        <p:xfrm>
          <a:off x="472966" y="861849"/>
          <a:ext cx="11246069" cy="5309000"/>
        </p:xfrm>
        <a:graphic>
          <a:graphicData uri="http://schemas.openxmlformats.org/drawingml/2006/table">
            <a:tbl>
              <a:tblPr firstRow="1" firstCol="1" bandRow="1"/>
              <a:tblGrid>
                <a:gridCol w="330094">
                  <a:extLst>
                    <a:ext uri="{9D8B030D-6E8A-4147-A177-3AD203B41FA5}">
                      <a16:colId xmlns:a16="http://schemas.microsoft.com/office/drawing/2014/main" val="4087757692"/>
                    </a:ext>
                  </a:extLst>
                </a:gridCol>
                <a:gridCol w="1094098">
                  <a:extLst>
                    <a:ext uri="{9D8B030D-6E8A-4147-A177-3AD203B41FA5}">
                      <a16:colId xmlns:a16="http://schemas.microsoft.com/office/drawing/2014/main" val="4079250948"/>
                    </a:ext>
                  </a:extLst>
                </a:gridCol>
                <a:gridCol w="2212387">
                  <a:extLst>
                    <a:ext uri="{9D8B030D-6E8A-4147-A177-3AD203B41FA5}">
                      <a16:colId xmlns:a16="http://schemas.microsoft.com/office/drawing/2014/main" val="3215198137"/>
                    </a:ext>
                  </a:extLst>
                </a:gridCol>
                <a:gridCol w="325821">
                  <a:extLst>
                    <a:ext uri="{9D8B030D-6E8A-4147-A177-3AD203B41FA5}">
                      <a16:colId xmlns:a16="http://schemas.microsoft.com/office/drawing/2014/main" val="1428279675"/>
                    </a:ext>
                  </a:extLst>
                </a:gridCol>
                <a:gridCol w="213322">
                  <a:extLst>
                    <a:ext uri="{9D8B030D-6E8A-4147-A177-3AD203B41FA5}">
                      <a16:colId xmlns:a16="http://schemas.microsoft.com/office/drawing/2014/main" val="589001637"/>
                    </a:ext>
                  </a:extLst>
                </a:gridCol>
                <a:gridCol w="509898">
                  <a:extLst>
                    <a:ext uri="{9D8B030D-6E8A-4147-A177-3AD203B41FA5}">
                      <a16:colId xmlns:a16="http://schemas.microsoft.com/office/drawing/2014/main" val="2237981306"/>
                    </a:ext>
                  </a:extLst>
                </a:gridCol>
                <a:gridCol w="423313">
                  <a:extLst>
                    <a:ext uri="{9D8B030D-6E8A-4147-A177-3AD203B41FA5}">
                      <a16:colId xmlns:a16="http://schemas.microsoft.com/office/drawing/2014/main" val="1373023213"/>
                    </a:ext>
                  </a:extLst>
                </a:gridCol>
                <a:gridCol w="509898">
                  <a:extLst>
                    <a:ext uri="{9D8B030D-6E8A-4147-A177-3AD203B41FA5}">
                      <a16:colId xmlns:a16="http://schemas.microsoft.com/office/drawing/2014/main" val="637044933"/>
                    </a:ext>
                  </a:extLst>
                </a:gridCol>
                <a:gridCol w="529140">
                  <a:extLst>
                    <a:ext uri="{9D8B030D-6E8A-4147-A177-3AD203B41FA5}">
                      <a16:colId xmlns:a16="http://schemas.microsoft.com/office/drawing/2014/main" val="2638934500"/>
                    </a:ext>
                  </a:extLst>
                </a:gridCol>
                <a:gridCol w="721555">
                  <a:extLst>
                    <a:ext uri="{9D8B030D-6E8A-4147-A177-3AD203B41FA5}">
                      <a16:colId xmlns:a16="http://schemas.microsoft.com/office/drawing/2014/main" val="2530951185"/>
                    </a:ext>
                  </a:extLst>
                </a:gridCol>
                <a:gridCol w="379961">
                  <a:extLst>
                    <a:ext uri="{9D8B030D-6E8A-4147-A177-3AD203B41FA5}">
                      <a16:colId xmlns:a16="http://schemas.microsoft.com/office/drawing/2014/main" val="2931762303"/>
                    </a:ext>
                  </a:extLst>
                </a:gridCol>
                <a:gridCol w="577302">
                  <a:extLst>
                    <a:ext uri="{9D8B030D-6E8A-4147-A177-3AD203B41FA5}">
                      <a16:colId xmlns:a16="http://schemas.microsoft.com/office/drawing/2014/main" val="2350219431"/>
                    </a:ext>
                  </a:extLst>
                </a:gridCol>
                <a:gridCol w="502074">
                  <a:extLst>
                    <a:ext uri="{9D8B030D-6E8A-4147-A177-3AD203B41FA5}">
                      <a16:colId xmlns:a16="http://schemas.microsoft.com/office/drawing/2014/main" val="2522304641"/>
                    </a:ext>
                  </a:extLst>
                </a:gridCol>
                <a:gridCol w="1487799">
                  <a:extLst>
                    <a:ext uri="{9D8B030D-6E8A-4147-A177-3AD203B41FA5}">
                      <a16:colId xmlns:a16="http://schemas.microsoft.com/office/drawing/2014/main" val="3156610389"/>
                    </a:ext>
                  </a:extLst>
                </a:gridCol>
                <a:gridCol w="1429407">
                  <a:extLst>
                    <a:ext uri="{9D8B030D-6E8A-4147-A177-3AD203B41FA5}">
                      <a16:colId xmlns:a16="http://schemas.microsoft.com/office/drawing/2014/main" val="1659527102"/>
                    </a:ext>
                  </a:extLst>
                </a:gridCol>
              </a:tblGrid>
              <a:tr h="33388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Description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Possible Impact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Indices &gt;&gt;&gt;&gt;&gt;Thresholds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Triggered Actions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4423667"/>
                  </a:ext>
                </a:extLst>
              </a:tr>
              <a:tr h="34528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SPI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SPEI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NDVI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VHI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SRSI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SSFI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Market Prices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ASI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IDPs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b="1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VegDRI</a:t>
                      </a:r>
                      <a:endParaRPr lang="en-GB" sz="105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Other</a:t>
                      </a:r>
                      <a:br>
                        <a:rPr lang="en-GB" sz="105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en-GB" sz="105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(TBD)</a:t>
                      </a:r>
                      <a:endParaRPr lang="en-GB" sz="105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527429"/>
                  </a:ext>
                </a:extLst>
              </a:tr>
              <a:tr h="8939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D1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Abnormally Dry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Going into drought: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short-term dryness slowing planting. Growth of crops or pastures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Coming out of drought: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some lingering water deficits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pastures or crops not fully recovered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0083682"/>
                  </a:ext>
                </a:extLst>
              </a:tr>
              <a:tr h="10936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D2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Moderate Drought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Rainfall / snowfall less than average for the fortnight / month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Some damag</a:t>
                      </a: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 to crops, pastures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Streams, reservoirs, or wells low, some water shortages developing or imminent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Reduced water levels (ground water etc)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6446247"/>
                  </a:ext>
                </a:extLst>
              </a:tr>
              <a:tr h="594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D3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Severe Drought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Crop or pasture losses 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</a:t>
                      </a:r>
                      <a:endParaRPr lang="en-GB" sz="800" strike="sng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Water shortages common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Water restrictions imposed (use of water ground water etc.)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366673"/>
                  </a:ext>
                </a:extLst>
              </a:tr>
              <a:tr h="2950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D4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Extreme Drought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Major crop/pasture losses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Widespread water shortages or restrictions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8098355"/>
                  </a:ext>
                </a:extLst>
              </a:tr>
              <a:tr h="694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D5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Exceptional Drought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Exceptional and widespread crop/pasture losses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Shortages of water in reservoirs, streams, and wells creating water emergencies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615871"/>
                  </a:ext>
                </a:extLst>
              </a:tr>
              <a:tr h="794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D0</a:t>
                      </a:r>
                      <a:endParaRPr lang="en-GB" sz="12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 Drought or cessation of Drought</a:t>
                      </a: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returning of average / normal rainfall and snowfall; or normal / adequate snowpack formation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crop production at decadal average/ livestock prices at average levels, etc.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67" marR="37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6344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803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97632A-47EB-AFC8-163D-DFE95B299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16" y="518149"/>
            <a:ext cx="10053767" cy="543186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B5E7CA7-D2EE-E0D4-3D82-066B51C451AA}"/>
              </a:ext>
            </a:extLst>
          </p:cNvPr>
          <p:cNvSpPr txBox="1">
            <a:spLocks/>
          </p:cNvSpPr>
          <p:nvPr/>
        </p:nvSpPr>
        <p:spPr>
          <a:xfrm>
            <a:off x="781556" y="114068"/>
            <a:ext cx="11154749" cy="638798"/>
          </a:xfrm>
          <a:prstGeom prst="rect">
            <a:avLst/>
          </a:prstGeom>
        </p:spPr>
        <p:txBody>
          <a:bodyPr lIns="91440" tIns="45720" rIns="91440" bIns="4572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b="1">
                <a:latin typeface="+mn-lt"/>
              </a:rPr>
              <a:t>Early Warning, Early Action, Early Finance example from Afghanistan</a:t>
            </a:r>
            <a:endParaRPr lang="en-US" b="1">
              <a:latin typeface="+mn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447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011C10-083C-49E7-ACB2-8BB63CFF51CD}"/>
              </a:ext>
            </a:extLst>
          </p:cNvPr>
          <p:cNvSpPr/>
          <p:nvPr/>
        </p:nvSpPr>
        <p:spPr>
          <a:xfrm>
            <a:off x="248575" y="6063449"/>
            <a:ext cx="2059605" cy="7945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728549" y="183693"/>
            <a:ext cx="11344502" cy="5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Calibri"/>
              <a:buNone/>
            </a:pPr>
            <a:r>
              <a:rPr lang="en-US" sz="3600" dirty="0">
                <a:solidFill>
                  <a:srgbClr val="000000"/>
                </a:solidFill>
              </a:rPr>
              <a:t>Drought Monitoring and Early Warning Systems (DEWS)</a:t>
            </a:r>
            <a:endParaRPr sz="3600" dirty="0">
              <a:solidFill>
                <a:srgbClr val="000000"/>
              </a:solidFill>
            </a:endParaRPr>
          </a:p>
        </p:txBody>
      </p:sp>
      <p:cxnSp>
        <p:nvCxnSpPr>
          <p:cNvPr id="111" name="Google Shape;111;p18"/>
          <p:cNvCxnSpPr>
            <a:cxnSpLocks/>
          </p:cNvCxnSpPr>
          <p:nvPr/>
        </p:nvCxnSpPr>
        <p:spPr>
          <a:xfrm flipV="1">
            <a:off x="6319875" y="1048150"/>
            <a:ext cx="0" cy="3541605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" name="Google Shape;112;p18"/>
          <p:cNvSpPr txBox="1"/>
          <p:nvPr/>
        </p:nvSpPr>
        <p:spPr>
          <a:xfrm>
            <a:off x="464799" y="920126"/>
            <a:ext cx="5726515" cy="35416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u="sng" dirty="0">
                <a:latin typeface="Calibri"/>
                <a:ea typeface="Calibri"/>
                <a:cs typeface="Calibri"/>
                <a:sym typeface="Calibri"/>
              </a:rPr>
              <a:t>Regional Drought Monitors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ICPAC – East Africa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CIIFEN Drought Monitor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Meso American Drought Monitor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>
                <a:latin typeface="Calibri"/>
                <a:ea typeface="Calibri"/>
                <a:cs typeface="Calibri"/>
                <a:sym typeface="Calibri"/>
              </a:rPr>
              <a:t>NorthEast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 Brazil Drought Monitor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North American Drought Monitor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Caribbean Drought Bulletin</a:t>
            </a:r>
          </a:p>
          <a:p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Pacific Island Climate Update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European Drought Observatory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Drought monitor for Central Europe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Drought Watch (</a:t>
            </a:r>
            <a:r>
              <a:rPr lang="en-GB" sz="1800" dirty="0" err="1">
                <a:latin typeface="Calibri"/>
                <a:ea typeface="Calibri"/>
                <a:cs typeface="Calibri"/>
                <a:sym typeface="Calibri"/>
              </a:rPr>
              <a:t>SouthEastern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 Europe)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6410342" y="920125"/>
            <a:ext cx="5597617" cy="187634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Three Pillars of Integrated Drought Management</a:t>
            </a:r>
          </a:p>
          <a:p>
            <a:pPr marL="360000" indent="-360000" defTabSz="449263" eaLnBrk="1" hangingPunct="1">
              <a:lnSpc>
                <a:spcPts val="2800"/>
              </a:lnSpc>
              <a:buSzPct val="100000"/>
              <a:buFont typeface="+mj-lt"/>
              <a:buAutoNum type="arabicParenR"/>
              <a:defRPr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 and early warning systems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000" indent="-360000" defTabSz="449263" eaLnBrk="1" hangingPunct="1">
              <a:lnSpc>
                <a:spcPts val="2800"/>
              </a:lnSpc>
              <a:buSzPct val="100000"/>
              <a:buFont typeface="+mj-lt"/>
              <a:buAutoNum type="arabicParenR"/>
              <a:defRPr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Vulnerability and impact assessments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60000" indent="-360000" defTabSz="449263" eaLnBrk="1" hangingPunct="1">
              <a:lnSpc>
                <a:spcPts val="2800"/>
              </a:lnSpc>
              <a:buSzPct val="100000"/>
              <a:buFont typeface="+mj-lt"/>
              <a:buAutoNum type="arabicParenR"/>
              <a:defRPr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Drought preparedness, mitigation and response</a:t>
            </a:r>
          </a:p>
          <a:p>
            <a:pPr defTabSz="449263" eaLnBrk="1" hangingPunct="1">
              <a:lnSpc>
                <a:spcPts val="2800"/>
              </a:lnSpc>
              <a:buSzPct val="100000"/>
              <a:defRPr/>
            </a:pPr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are need for successful drought plans/polices</a:t>
            </a:r>
            <a:r>
              <a:rPr lang="en-US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Google Shape;113;p18">
            <a:extLst>
              <a:ext uri="{FF2B5EF4-FFF2-40B4-BE49-F238E27FC236}">
                <a16:creationId xmlns:a16="http://schemas.microsoft.com/office/drawing/2014/main" id="{F710EE6B-4A43-45B3-AEB0-456D21C69AD4}"/>
              </a:ext>
            </a:extLst>
          </p:cNvPr>
          <p:cNvSpPr txBox="1"/>
          <p:nvPr/>
        </p:nvSpPr>
        <p:spPr>
          <a:xfrm>
            <a:off x="6448435" y="2956986"/>
            <a:ext cx="5521432" cy="15494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Components of DEWS</a:t>
            </a:r>
          </a:p>
          <a:p>
            <a:pPr marL="230188" indent="-230188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Monitoring </a:t>
            </a:r>
            <a:r>
              <a:rPr lang="en-US" altLang="en-US" sz="1800" b="1" dirty="0">
                <a:solidFill>
                  <a:srgbClr val="FF0000"/>
                </a:solidFill>
              </a:rPr>
              <a:t>AND</a:t>
            </a:r>
            <a:r>
              <a:rPr lang="en-US" altLang="en-US" sz="1800" dirty="0"/>
              <a:t> Forecasting</a:t>
            </a:r>
          </a:p>
          <a:p>
            <a:pPr marL="230188" indent="-230188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tx1"/>
                </a:solidFill>
              </a:rPr>
              <a:t>Tools </a:t>
            </a:r>
            <a:r>
              <a:rPr lang="en-US" altLang="en-US" sz="1800" dirty="0"/>
              <a:t>or decision makers</a:t>
            </a:r>
          </a:p>
          <a:p>
            <a:pPr marL="230188" indent="-230188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Drought risk assessment and planning</a:t>
            </a:r>
          </a:p>
          <a:p>
            <a:pPr marL="230188" indent="-230188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tx1"/>
                </a:solidFill>
              </a:rPr>
              <a:t>Education</a:t>
            </a:r>
            <a:r>
              <a:rPr lang="en-US" altLang="en-US" sz="1800" dirty="0">
                <a:solidFill>
                  <a:schemeClr val="tx1"/>
                </a:solidFill>
              </a:rPr>
              <a:t> </a:t>
            </a:r>
            <a:r>
              <a:rPr lang="en-US" altLang="en-US" sz="1800" dirty="0"/>
              <a:t>and awareness</a:t>
            </a:r>
            <a:endParaRPr lang="en-US" altLang="en-US" sz="18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575AF4-47A1-4C85-A076-90394D1E4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8" t="22912" r="19830" b="15284"/>
          <a:stretch/>
        </p:blipFill>
        <p:spPr>
          <a:xfrm>
            <a:off x="9630364" y="4751314"/>
            <a:ext cx="2154960" cy="16317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F695E-48BF-4DC7-B0BE-7995B63845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61" t="26279" r="26966" b="26627"/>
          <a:stretch/>
        </p:blipFill>
        <p:spPr>
          <a:xfrm>
            <a:off x="143732" y="4796995"/>
            <a:ext cx="1800509" cy="1586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7CD67C-CC5A-4C7C-AB25-297A551CEF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54" t="15283" r="53908" b="8937"/>
          <a:stretch/>
        </p:blipFill>
        <p:spPr>
          <a:xfrm>
            <a:off x="7859644" y="4589755"/>
            <a:ext cx="1434119" cy="20765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874C47-E11F-4766-87A2-A726B2A77B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58" t="40777" r="27472" b="15283"/>
          <a:stretch/>
        </p:blipFill>
        <p:spPr>
          <a:xfrm>
            <a:off x="2140527" y="4751314"/>
            <a:ext cx="3248494" cy="1709409"/>
          </a:xfrm>
          <a:prstGeom prst="rect">
            <a:avLst/>
          </a:prstGeom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7ABBEAD5-A86C-4132-85F7-E99F398C6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630" y="4589755"/>
            <a:ext cx="1966455" cy="196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71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D2664-1040-3C19-144F-13BB29B04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2">
            <a:extLst>
              <a:ext uri="{FF2B5EF4-FFF2-40B4-BE49-F238E27FC236}">
                <a16:creationId xmlns:a16="http://schemas.microsoft.com/office/drawing/2014/main" id="{B951677C-BC1D-FD29-0637-6E56FED286AF}"/>
              </a:ext>
            </a:extLst>
          </p:cNvPr>
          <p:cNvSpPr txBox="1"/>
          <p:nvPr/>
        </p:nvSpPr>
        <p:spPr>
          <a:xfrm>
            <a:off x="728544" y="286306"/>
            <a:ext cx="10918833" cy="309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353"/>
              </a:lnSpc>
            </a:pPr>
            <a:r>
              <a:rPr lang="en-US" sz="2150" b="1" spc="61" dirty="0">
                <a:solidFill>
                  <a:srgbClr val="005BAA"/>
                </a:solidFill>
                <a:latin typeface="Poppins Bold"/>
                <a:cs typeface="Poppins Bold"/>
                <a:sym typeface="Poppins Bold"/>
              </a:rPr>
              <a:t>Global Drought Mosaic (May 2025)</a:t>
            </a:r>
            <a:endParaRPr lang="en-US" dirty="0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54075268-A56A-63C8-E1B6-CBA7B0DC14AA}"/>
              </a:ext>
            </a:extLst>
          </p:cNvPr>
          <p:cNvSpPr/>
          <p:nvPr/>
        </p:nvSpPr>
        <p:spPr>
          <a:xfrm>
            <a:off x="9039129" y="6220181"/>
            <a:ext cx="1010773" cy="351513"/>
          </a:xfrm>
          <a:custGeom>
            <a:avLst/>
            <a:gdLst/>
            <a:ahLst/>
            <a:cxnLst/>
            <a:rect l="l" t="t" r="r" b="b"/>
            <a:pathLst>
              <a:path w="1516159" h="527270">
                <a:moveTo>
                  <a:pt x="0" y="0"/>
                </a:moveTo>
                <a:lnTo>
                  <a:pt x="1516160" y="0"/>
                </a:lnTo>
                <a:lnTo>
                  <a:pt x="1516160" y="527270"/>
                </a:lnTo>
                <a:lnTo>
                  <a:pt x="0" y="5272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5925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H" sz="800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B702C53E-3C07-5AF6-5CCF-70E3A007034F}"/>
              </a:ext>
            </a:extLst>
          </p:cNvPr>
          <p:cNvSpPr/>
          <p:nvPr/>
        </p:nvSpPr>
        <p:spPr>
          <a:xfrm>
            <a:off x="10588469" y="6293286"/>
            <a:ext cx="1065296" cy="276588"/>
          </a:xfrm>
          <a:custGeom>
            <a:avLst/>
            <a:gdLst/>
            <a:ahLst/>
            <a:cxnLst/>
            <a:rect l="l" t="t" r="r" b="b"/>
            <a:pathLst>
              <a:path w="1597944" h="414882">
                <a:moveTo>
                  <a:pt x="0" y="0"/>
                </a:moveTo>
                <a:lnTo>
                  <a:pt x="1597944" y="0"/>
                </a:lnTo>
                <a:lnTo>
                  <a:pt x="1597944" y="414882"/>
                </a:lnTo>
                <a:lnTo>
                  <a:pt x="0" y="414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H" sz="80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43D2D216-7F20-2486-C287-9C458F02881D}"/>
              </a:ext>
            </a:extLst>
          </p:cNvPr>
          <p:cNvSpPr txBox="1"/>
          <p:nvPr/>
        </p:nvSpPr>
        <p:spPr>
          <a:xfrm>
            <a:off x="952878" y="5673345"/>
            <a:ext cx="10470167" cy="240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735" lvl="1" algn="ctr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500" spc="43" dirty="0">
                <a:solidFill>
                  <a:srgbClr val="000000"/>
                </a:solidFill>
                <a:latin typeface="Poppins"/>
                <a:cs typeface="Poppins"/>
                <a:sym typeface="Poppins"/>
              </a:rPr>
              <a:t>Exploring how to get a global picture of drought occurrence and severity across the world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2272D7-59E9-353C-94D6-A0B93F87D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44" y="659646"/>
            <a:ext cx="11349176" cy="470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9689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165462" y="-44140"/>
            <a:ext cx="12026538" cy="853022"/>
          </a:xfrm>
          <a:prstGeom prst="roundRect">
            <a:avLst>
              <a:gd name="adj" fmla="val 176"/>
            </a:avLst>
          </a:prstGeom>
          <a:noFill/>
          <a:ln w="9360">
            <a:noFill/>
            <a:miter lim="800000"/>
            <a:headEnd/>
            <a:tailEnd/>
          </a:ln>
        </p:spPr>
        <p:txBody>
          <a:bodyPr lIns="90000" tIns="45000" rIns="90000" bIns="45000" anchor="ctr" anchorCtr="1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buSzPct val="100000"/>
            </a:pPr>
            <a:r>
              <a:rPr lang="en-US" sz="3600" b="1" dirty="0">
                <a:latin typeface="+mn-lt"/>
              </a:rPr>
              <a:t>Examples of Seasonal Drought Forecasts</a:t>
            </a:r>
            <a:endParaRPr lang="de-DE" altLang="fr-FR" sz="36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BF9B06D-C07B-467C-B5D2-CEFF22F0A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546" y="3873702"/>
            <a:ext cx="3880179" cy="2998321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922188C-C4D0-4E59-AD3A-D76B34794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046" y="4025743"/>
            <a:ext cx="3729408" cy="288181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7B58EEF-74BE-478E-A6E4-6C20C8B1B8B2}"/>
              </a:ext>
            </a:extLst>
          </p:cNvPr>
          <p:cNvCxnSpPr>
            <a:cxnSpLocks/>
          </p:cNvCxnSpPr>
          <p:nvPr/>
        </p:nvCxnSpPr>
        <p:spPr>
          <a:xfrm>
            <a:off x="5947954" y="1132114"/>
            <a:ext cx="0" cy="54689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88E19BB-DC51-4BC3-BAEA-807FBD11739B}"/>
              </a:ext>
            </a:extLst>
          </p:cNvPr>
          <p:cNvSpPr txBox="1"/>
          <p:nvPr/>
        </p:nvSpPr>
        <p:spPr>
          <a:xfrm>
            <a:off x="766358" y="3603724"/>
            <a:ext cx="102064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Monitoring Products linked to ……         ……..    Seasonal Drought Outlooks</a:t>
            </a:r>
            <a:endParaRPr lang="en-CH" sz="22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B02C4E-45A1-487E-8D8B-352F3735068B}"/>
              </a:ext>
            </a:extLst>
          </p:cNvPr>
          <p:cNvSpPr txBox="1"/>
          <p:nvPr/>
        </p:nvSpPr>
        <p:spPr>
          <a:xfrm>
            <a:off x="261257" y="645216"/>
            <a:ext cx="114517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Seasonal Rainfall Forecasts linked to …         ... Seasonal Drought Outlooks</a:t>
            </a:r>
            <a:endParaRPr lang="en-CH" sz="2200" b="1" dirty="0">
              <a:solidFill>
                <a:srgbClr val="FF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1D46B9-E32B-472D-ABE6-1CB4BFA13E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15" t="25532" r="60625" b="30070"/>
          <a:stretch/>
        </p:blipFill>
        <p:spPr>
          <a:xfrm>
            <a:off x="1219204" y="1114203"/>
            <a:ext cx="3980477" cy="24957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7175B8-D843-4705-B606-1BF74AF3E1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239" t="44955" r="60807" b="19370"/>
          <a:stretch/>
        </p:blipFill>
        <p:spPr>
          <a:xfrm>
            <a:off x="6696228" y="1114203"/>
            <a:ext cx="4778216" cy="249576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AB2D2DB-2CD4-4CA2-A38A-636E354E80E6}"/>
              </a:ext>
            </a:extLst>
          </p:cNvPr>
          <p:cNvSpPr/>
          <p:nvPr/>
        </p:nvSpPr>
        <p:spPr>
          <a:xfrm>
            <a:off x="6773393" y="1155043"/>
            <a:ext cx="324319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CH" b="1" dirty="0" err="1"/>
              <a:t>Regional</a:t>
            </a:r>
            <a:r>
              <a:rPr lang="fr-CH" b="1" dirty="0"/>
              <a:t> </a:t>
            </a:r>
            <a:r>
              <a:rPr lang="fr-CH" b="1" dirty="0" err="1"/>
              <a:t>drought</a:t>
            </a:r>
            <a:r>
              <a:rPr lang="fr-CH" b="1" dirty="0"/>
              <a:t> </a:t>
            </a:r>
            <a:r>
              <a:rPr lang="fr-CH" b="1" dirty="0" err="1"/>
              <a:t>potential</a:t>
            </a:r>
            <a:r>
              <a:rPr lang="fr-CH" b="1" dirty="0"/>
              <a:t> </a:t>
            </a:r>
            <a:r>
              <a:rPr lang="fr-CH" b="1" dirty="0" err="1"/>
              <a:t>advisory</a:t>
            </a:r>
            <a:endParaRPr lang="en-CH" b="1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D7140F95-D663-469D-AACF-B2ACC7F67320}"/>
              </a:ext>
            </a:extLst>
          </p:cNvPr>
          <p:cNvSpPr/>
          <p:nvPr/>
        </p:nvSpPr>
        <p:spPr>
          <a:xfrm>
            <a:off x="5430941" y="2196579"/>
            <a:ext cx="1035049" cy="5050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C01F3E0D-A75C-4013-B332-0E586C93BC4A}"/>
              </a:ext>
            </a:extLst>
          </p:cNvPr>
          <p:cNvSpPr/>
          <p:nvPr/>
        </p:nvSpPr>
        <p:spPr>
          <a:xfrm>
            <a:off x="5398558" y="5065336"/>
            <a:ext cx="1035049" cy="5050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46113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F2F490-B7BC-40E4-A1A4-12FE17B16CC5}"/>
              </a:ext>
            </a:extLst>
          </p:cNvPr>
          <p:cNvSpPr/>
          <p:nvPr/>
        </p:nvSpPr>
        <p:spPr>
          <a:xfrm>
            <a:off x="7972926" y="5386609"/>
            <a:ext cx="4219074" cy="1424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945AB-785E-40B9-BB50-9D97D2AA120B}"/>
              </a:ext>
            </a:extLst>
          </p:cNvPr>
          <p:cNvSpPr txBox="1"/>
          <p:nvPr/>
        </p:nvSpPr>
        <p:spPr>
          <a:xfrm>
            <a:off x="-261651" y="112295"/>
            <a:ext cx="12344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6891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East African Drought information system: DROUGHTWATCH.ICPAC.NET</a:t>
            </a:r>
            <a:endParaRPr kumimoji="0" lang="fr-CH" sz="2800" b="1" i="0" u="none" strike="noStrike" kern="1200" cap="none" spc="0" normalizeH="0" baseline="0" noProof="0" dirty="0">
              <a:ln>
                <a:noFill/>
              </a:ln>
              <a:solidFill>
                <a:srgbClr val="F68915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0D42ABB-8A29-449B-A051-451E4EAC8243}"/>
              </a:ext>
            </a:extLst>
          </p:cNvPr>
          <p:cNvSpPr txBox="1">
            <a:spLocks/>
          </p:cNvSpPr>
          <p:nvPr/>
        </p:nvSpPr>
        <p:spPr>
          <a:xfrm>
            <a:off x="95960" y="5586508"/>
            <a:ext cx="7855600" cy="11063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69FDD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D43D12-BE7E-4208-B72C-E17611A92033}"/>
              </a:ext>
            </a:extLst>
          </p:cNvPr>
          <p:cNvSpPr/>
          <p:nvPr/>
        </p:nvSpPr>
        <p:spPr>
          <a:xfrm>
            <a:off x="45820" y="680225"/>
            <a:ext cx="60288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Service operated by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69FD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ICPAC and JRC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adopted as prototype by the project: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69FD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Strengthening Drought Resilience for Smallholder Farmers and Pastoralists in the IGAD Region (DRESS-EA) </a:t>
            </a:r>
          </a:p>
        </p:txBody>
      </p:sp>
      <p:pic>
        <p:nvPicPr>
          <p:cNvPr id="14" name="Image 5">
            <a:extLst>
              <a:ext uri="{FF2B5EF4-FFF2-40B4-BE49-F238E27FC236}">
                <a16:creationId xmlns:a16="http://schemas.microsoft.com/office/drawing/2014/main" id="{428744BA-6E18-476C-ADEE-758648CEE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5337"/>
            <a:ext cx="3692072" cy="21158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6094F9-A3B2-4C89-A54E-E3BC5A5AFCEE}"/>
              </a:ext>
            </a:extLst>
          </p:cNvPr>
          <p:cNvSpPr/>
          <p:nvPr/>
        </p:nvSpPr>
        <p:spPr>
          <a:xfrm>
            <a:off x="5972586" y="1311724"/>
            <a:ext cx="39388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68915"/>
                </a:solidFill>
                <a:effectLst>
                  <a:glow rad="520700">
                    <a:prstClr val="white">
                      <a:alpha val="92000"/>
                    </a:prstClr>
                  </a:glo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Conditions in the field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A197C8-0CD0-4947-9AB7-554382DBC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692" y="4340169"/>
            <a:ext cx="3451233" cy="251783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775EFFB-AC6C-4300-AD91-E4D3777E6CE4}"/>
              </a:ext>
            </a:extLst>
          </p:cNvPr>
          <p:cNvSpPr/>
          <p:nvPr/>
        </p:nvSpPr>
        <p:spPr>
          <a:xfrm>
            <a:off x="6890284" y="4828628"/>
            <a:ext cx="27194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68915"/>
                </a:solidFill>
                <a:effectLst>
                  <a:glow rad="520700">
                    <a:prstClr val="white">
                      <a:alpha val="92000"/>
                    </a:prstClr>
                  </a:glo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Actionable decision making information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8225B5-78C1-4310-B39E-D959BEEB3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910" y="1607836"/>
            <a:ext cx="1844409" cy="20033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017152-57E4-40BC-BB79-BA25650D2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813" y="2444235"/>
            <a:ext cx="1758640" cy="16023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276E5D-C15B-4F32-A26B-A6867AD513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18" y="2905724"/>
            <a:ext cx="1501206" cy="14572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54220CD-57A7-4CBC-B6A0-259811C2CF89}"/>
              </a:ext>
            </a:extLst>
          </p:cNvPr>
          <p:cNvSpPr/>
          <p:nvPr/>
        </p:nvSpPr>
        <p:spPr>
          <a:xfrm>
            <a:off x="8250016" y="2973161"/>
            <a:ext cx="3172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68915"/>
                </a:solidFill>
                <a:effectLst>
                  <a:glow rad="520700">
                    <a:prstClr val="white">
                      <a:alpha val="92000"/>
                    </a:prstClr>
                  </a:glo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EO &amp; station data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A51BB2-3538-4587-AE99-A4E80F6AD2B2}"/>
              </a:ext>
            </a:extLst>
          </p:cNvPr>
          <p:cNvSpPr/>
          <p:nvPr/>
        </p:nvSpPr>
        <p:spPr>
          <a:xfrm>
            <a:off x="67884" y="2988549"/>
            <a:ext cx="74473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Public online near-real time system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Provides automatic 10-day warnings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Covering the whole drought cycle: developing, actual and recovery from drought conditions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6891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Tailored approach crucial: Not “one fits all”</a:t>
            </a:r>
          </a:p>
        </p:txBody>
      </p:sp>
    </p:spTree>
    <p:extLst>
      <p:ext uri="{BB962C8B-B14F-4D97-AF65-F5344CB8AC3E}">
        <p14:creationId xmlns:p14="http://schemas.microsoft.com/office/powerpoint/2010/main" val="8516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9-01 at 10.31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4" y="1095661"/>
            <a:ext cx="8440615" cy="3035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0682" y="27321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Get in touch</a:t>
            </a:r>
            <a:r>
              <a:rPr lang="en-GB" sz="3200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GB" sz="3200" b="1" dirty="0">
                <a:solidFill>
                  <a:srgbClr val="469FD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Integrated Drought Management Helpdesk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75694" y="4184578"/>
            <a:ext cx="8440615" cy="625023"/>
          </a:xfrm>
          <a:prstGeom prst="rect">
            <a:avLst/>
          </a:prstGeom>
          <a:solidFill>
            <a:srgbClr val="2BB4E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61192" y="4281120"/>
            <a:ext cx="8229600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215" b="1" u="sng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www.DroughtManagement.info</a:t>
            </a:r>
            <a:endParaRPr lang="en-US" sz="2215" b="1" u="sng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75693" y="1095660"/>
            <a:ext cx="2792908" cy="293766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861992-4274-4A04-A899-8E552B9C1104}"/>
              </a:ext>
            </a:extLst>
          </p:cNvPr>
          <p:cNvSpPr/>
          <p:nvPr/>
        </p:nvSpPr>
        <p:spPr>
          <a:xfrm>
            <a:off x="1875694" y="4779353"/>
            <a:ext cx="84607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2041" algn="ctr">
              <a:defRPr/>
            </a:pPr>
            <a:r>
              <a:rPr lang="sv-SE" sz="2000" b="1" dirty="0">
                <a:solidFill>
                  <a:srgbClr val="5BABD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idmp@wmo.int</a:t>
            </a:r>
          </a:p>
          <a:p>
            <a:pPr marL="422041" algn="ctr">
              <a:defRPr/>
            </a:pPr>
            <a:r>
              <a:rPr lang="sv-SE" sz="2000" b="1" dirty="0">
                <a:solidFill>
                  <a:srgbClr val="5BABD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valentin.aich@gwp.org</a:t>
            </a:r>
          </a:p>
          <a:p>
            <a:pPr marL="422041" algn="ctr">
              <a:defRPr/>
            </a:pPr>
            <a:r>
              <a:rPr lang="sv-SE" sz="2000" b="1" dirty="0">
                <a:solidFill>
                  <a:srgbClr val="5BABD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rstefanski@wmo.int</a:t>
            </a:r>
          </a:p>
          <a:p>
            <a:pPr marL="422041" algn="ctr">
              <a:defRPr/>
            </a:pPr>
            <a:r>
              <a:rPr lang="sv-SE" sz="2000" b="1" dirty="0">
                <a:solidFill>
                  <a:srgbClr val="5BABD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4614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703670C1-9FBE-4B15-A16B-CD9F88731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706" y="-455224"/>
            <a:ext cx="9257779" cy="876295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814A8E9-D102-4EF1-82DB-AFAF0F2297EF}"/>
              </a:ext>
            </a:extLst>
          </p:cNvPr>
          <p:cNvSpPr txBox="1">
            <a:spLocks/>
          </p:cNvSpPr>
          <p:nvPr/>
        </p:nvSpPr>
        <p:spPr>
          <a:xfrm>
            <a:off x="6029326" y="1066402"/>
            <a:ext cx="5761621" cy="7605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Pillar 1</a:t>
            </a:r>
            <a:r>
              <a:rPr lang="en-US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Integrated monitoring of key indicators</a:t>
            </a:r>
          </a:p>
          <a:p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Precipitation, temperature, soil moisture, streamflow, snowpack, groundwater, impacts, etc.</a:t>
            </a:r>
          </a:p>
          <a:p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Use of appropriate indices</a:t>
            </a:r>
          </a:p>
          <a:p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Used to trigger actions in drought plans</a:t>
            </a:r>
          </a:p>
          <a:p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Reliable seasonal forecasts</a:t>
            </a:r>
          </a:p>
          <a:p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Development/delivery of information and sector-specific decision-support tools</a:t>
            </a:r>
          </a:p>
          <a:p>
            <a:pPr marL="0" indent="0">
              <a:buNone/>
            </a:pPr>
            <a:r>
              <a:rPr lang="sv-SE" sz="2400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Pillar 2</a:t>
            </a:r>
            <a:r>
              <a:rPr lang="en-US" sz="2400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Monitoring of Impacts</a:t>
            </a:r>
          </a:p>
          <a:p>
            <a:endParaRPr lang="en-US" sz="2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F6891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67B331-1FE6-4F78-B6E7-B663BAD4CA58}"/>
              </a:ext>
            </a:extLst>
          </p:cNvPr>
          <p:cNvSpPr txBox="1"/>
          <p:nvPr/>
        </p:nvSpPr>
        <p:spPr>
          <a:xfrm>
            <a:off x="-9849" y="112295"/>
            <a:ext cx="12093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469FD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Monitoring/Early Warning as part of Integrated Drought Management</a:t>
            </a:r>
          </a:p>
          <a:p>
            <a:pPr algn="r"/>
            <a:r>
              <a:rPr lang="en-US" sz="2800" b="1" dirty="0">
                <a:solidFill>
                  <a:srgbClr val="469FD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5509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8402B1-611B-79E3-6C44-DF243863A20A}"/>
              </a:ext>
            </a:extLst>
          </p:cNvPr>
          <p:cNvSpPr txBox="1">
            <a:spLocks noChangeArrowheads="1"/>
          </p:cNvSpPr>
          <p:nvPr/>
        </p:nvSpPr>
        <p:spPr>
          <a:xfrm>
            <a:off x="4612449" y="2244810"/>
            <a:ext cx="7350951" cy="3006969"/>
          </a:xfrm>
          <a:prstGeom prst="rect">
            <a:avLst/>
          </a:prstGeom>
        </p:spPr>
        <p:txBody>
          <a:bodyPr vert="horz" lIns="316523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b="1" dirty="0">
                <a:solidFill>
                  <a:srgbClr val="469FDD"/>
                </a:solidFill>
              </a:rPr>
              <a:t>Historical analysis</a:t>
            </a:r>
            <a:r>
              <a:rPr lang="en-US" altLang="en-US" sz="2400" dirty="0">
                <a:solidFill>
                  <a:srgbClr val="469FDD"/>
                </a:solidFill>
              </a:rPr>
              <a:t>  </a:t>
            </a:r>
            <a:r>
              <a:rPr lang="en-US" altLang="en-US" sz="2400" dirty="0"/>
              <a:t>(climatology, impacts, magnitude, frequency)</a:t>
            </a:r>
          </a:p>
          <a:p>
            <a:r>
              <a:rPr lang="en-US" altLang="en-US" sz="2400" b="1" dirty="0">
                <a:solidFill>
                  <a:srgbClr val="469FDD"/>
                </a:solidFill>
              </a:rPr>
              <a:t>Operational  assessment/Early Warning</a:t>
            </a:r>
            <a:r>
              <a:rPr lang="en-US" altLang="en-US" sz="2400" dirty="0">
                <a:solidFill>
                  <a:srgbClr val="469FDD"/>
                </a:solidFill>
              </a:rPr>
              <a:t> </a:t>
            </a:r>
            <a:r>
              <a:rPr lang="en-US" altLang="en-US" sz="2400" dirty="0"/>
              <a:t>(cooperative data, SPI and other indices, automated networks, satellite and soil moisture data, media and official requests)</a:t>
            </a:r>
          </a:p>
          <a:p>
            <a:r>
              <a:rPr lang="en-US" altLang="en-US" sz="2400" b="1" dirty="0">
                <a:solidFill>
                  <a:srgbClr val="469FDD"/>
                </a:solidFill>
              </a:rPr>
              <a:t>Predictions/Projections /Early Warning</a:t>
            </a:r>
            <a:r>
              <a:rPr lang="en-US" altLang="en-US" sz="2400" dirty="0">
                <a:solidFill>
                  <a:srgbClr val="469FDD"/>
                </a:solidFill>
              </a:rPr>
              <a:t>  </a:t>
            </a:r>
            <a:r>
              <a:rPr lang="en-US" altLang="en-US" sz="2400" dirty="0"/>
              <a:t>(SPI and other indices, soil moisture, streamflow, seasonal forecasts, SST’s)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0AB808D7-751A-90F1-A757-26430414E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26052"/>
            <a:ext cx="7350952" cy="5196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2CA89B-4679-109E-8004-8306DB4E4465}"/>
              </a:ext>
            </a:extLst>
          </p:cNvPr>
          <p:cNvSpPr txBox="1"/>
          <p:nvPr/>
        </p:nvSpPr>
        <p:spPr>
          <a:xfrm>
            <a:off x="3306570" y="112295"/>
            <a:ext cx="877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Potential Monitoring System Products and Reports</a:t>
            </a:r>
          </a:p>
        </p:txBody>
      </p:sp>
    </p:spTree>
    <p:extLst>
      <p:ext uri="{BB962C8B-B14F-4D97-AF65-F5344CB8AC3E}">
        <p14:creationId xmlns:p14="http://schemas.microsoft.com/office/powerpoint/2010/main" val="3618350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67B331-1FE6-4F78-B6E7-B663BAD4CA58}"/>
              </a:ext>
            </a:extLst>
          </p:cNvPr>
          <p:cNvSpPr txBox="1"/>
          <p:nvPr/>
        </p:nvSpPr>
        <p:spPr>
          <a:xfrm>
            <a:off x="5624764" y="209636"/>
            <a:ext cx="593706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69FD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Drought monitoring for Integrated Drought Management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469FD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FE7108DA-9EE7-4426-8143-201142BD17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17488" b="13317"/>
          <a:stretch/>
        </p:blipFill>
        <p:spPr>
          <a:xfrm>
            <a:off x="173511" y="895590"/>
            <a:ext cx="9449978" cy="496186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2EF470-A5B9-4921-A81D-B87EBDDFE4D1}"/>
              </a:ext>
            </a:extLst>
          </p:cNvPr>
          <p:cNvSpPr/>
          <p:nvPr/>
        </p:nvSpPr>
        <p:spPr>
          <a:xfrm>
            <a:off x="8879882" y="1486909"/>
            <a:ext cx="31386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6891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design and implementation of technical solutions is based 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6891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stakeholder engagement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6891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at all steps and using an inclusive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6891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whole-of-society approach</a:t>
            </a:r>
          </a:p>
        </p:txBody>
      </p:sp>
    </p:spTree>
    <p:extLst>
      <p:ext uri="{BB962C8B-B14F-4D97-AF65-F5344CB8AC3E}">
        <p14:creationId xmlns:p14="http://schemas.microsoft.com/office/powerpoint/2010/main" val="333452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4ABE78F-FD31-9CD2-9B67-7EFA09D37AB5}"/>
              </a:ext>
            </a:extLst>
          </p:cNvPr>
          <p:cNvSpPr txBox="1">
            <a:spLocks noChangeArrowheads="1"/>
          </p:cNvSpPr>
          <p:nvPr/>
        </p:nvSpPr>
        <p:spPr>
          <a:xfrm>
            <a:off x="3704468" y="-176549"/>
            <a:ext cx="8568135" cy="1055077"/>
          </a:xfrm>
          <a:prstGeom prst="rect">
            <a:avLst/>
          </a:prstGeom>
        </p:spPr>
        <p:txBody>
          <a:bodyPr vert="horz" lIns="422031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3692" dirty="0">
              <a:solidFill>
                <a:srgbClr val="F68915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428D0A4-8A83-2853-4B28-AD62E3C4E3E7}"/>
              </a:ext>
            </a:extLst>
          </p:cNvPr>
          <p:cNvSpPr txBox="1">
            <a:spLocks noChangeArrowheads="1"/>
          </p:cNvSpPr>
          <p:nvPr/>
        </p:nvSpPr>
        <p:spPr>
          <a:xfrm>
            <a:off x="4061101" y="2601029"/>
            <a:ext cx="11216081" cy="3352800"/>
          </a:xfrm>
          <a:prstGeom prst="rect">
            <a:avLst/>
          </a:prstGeom>
        </p:spPr>
        <p:txBody>
          <a:bodyPr vert="horz" lIns="422031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200" dirty="0"/>
              <a:t>allows for </a:t>
            </a:r>
            <a:r>
              <a:rPr lang="en-US" altLang="en-US" sz="3200" b="1" i="1" dirty="0">
                <a:solidFill>
                  <a:srgbClr val="F68915"/>
                </a:solidFill>
              </a:rPr>
              <a:t>early</a:t>
            </a:r>
            <a:r>
              <a:rPr lang="en-US" altLang="en-US" sz="3200" dirty="0"/>
              <a:t> drought detection</a:t>
            </a:r>
          </a:p>
          <a:p>
            <a:r>
              <a:rPr lang="en-US" altLang="en-US" sz="3200" dirty="0"/>
              <a:t>improves response (</a:t>
            </a:r>
            <a:r>
              <a:rPr lang="en-US" altLang="en-US" sz="3200" b="1" i="1" dirty="0">
                <a:solidFill>
                  <a:srgbClr val="F68915"/>
                </a:solidFill>
              </a:rPr>
              <a:t>proactive</a:t>
            </a:r>
            <a:r>
              <a:rPr lang="en-US" altLang="en-US" sz="3200" dirty="0"/>
              <a:t>)</a:t>
            </a:r>
          </a:p>
          <a:p>
            <a:r>
              <a:rPr lang="en-US" altLang="en-US" sz="3200" b="1" i="1" dirty="0">
                <a:solidFill>
                  <a:srgbClr val="F68915"/>
                </a:solidFill>
              </a:rPr>
              <a:t>“triggers” </a:t>
            </a:r>
            <a:r>
              <a:rPr lang="en-US" altLang="en-US" sz="3200" dirty="0"/>
              <a:t>actions within a drought plan </a:t>
            </a:r>
          </a:p>
          <a:p>
            <a:r>
              <a:rPr lang="en-US" altLang="en-US" sz="3200" dirty="0"/>
              <a:t>a critical </a:t>
            </a:r>
            <a:r>
              <a:rPr lang="en-US" altLang="en-US" sz="3200" b="1" i="1" dirty="0">
                <a:solidFill>
                  <a:srgbClr val="F68915"/>
                </a:solidFill>
              </a:rPr>
              <a:t>mitigation</a:t>
            </a:r>
            <a:r>
              <a:rPr lang="en-US" altLang="en-US" sz="3200" dirty="0"/>
              <a:t> action</a:t>
            </a:r>
          </a:p>
          <a:p>
            <a:r>
              <a:rPr lang="en-US" altLang="en-US" sz="3200" b="1" i="1" dirty="0">
                <a:solidFill>
                  <a:srgbClr val="F68915"/>
                </a:solidFill>
              </a:rPr>
              <a:t>foundation</a:t>
            </a:r>
            <a:r>
              <a:rPr lang="en-US" altLang="en-US" sz="3200" dirty="0"/>
              <a:t> of a drought plan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416896-F15D-0DFE-AC06-7DEF88E3CA96}"/>
              </a:ext>
            </a:extLst>
          </p:cNvPr>
          <p:cNvSpPr txBox="1"/>
          <p:nvPr/>
        </p:nvSpPr>
        <p:spPr>
          <a:xfrm>
            <a:off x="4342559" y="112295"/>
            <a:ext cx="7740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Importance of a Drought Monitoring System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8B5044A8-8004-4D36-8A05-169BD6A32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26052"/>
            <a:ext cx="7350952" cy="519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95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585">
                <a:solidFill>
                  <a:schemeClr val="tx1"/>
                </a:solidFill>
                <a:latin typeface="Times" charset="0"/>
              </a:defRPr>
            </a:lvl1pPr>
            <a:lvl2pPr marL="685817" indent="-263776">
              <a:defRPr sz="2585">
                <a:solidFill>
                  <a:schemeClr val="tx1"/>
                </a:solidFill>
                <a:latin typeface="Times" charset="0"/>
              </a:defRPr>
            </a:lvl2pPr>
            <a:lvl3pPr marL="1055103" indent="-211021">
              <a:defRPr sz="2585">
                <a:solidFill>
                  <a:schemeClr val="tx1"/>
                </a:solidFill>
                <a:latin typeface="Times" charset="0"/>
              </a:defRPr>
            </a:lvl3pPr>
            <a:lvl4pPr marL="1477145" indent="-211021">
              <a:defRPr sz="2585">
                <a:solidFill>
                  <a:schemeClr val="tx1"/>
                </a:solidFill>
                <a:latin typeface="Times" charset="0"/>
              </a:defRPr>
            </a:lvl4pPr>
            <a:lvl5pPr marL="1899186" indent="-211021">
              <a:defRPr sz="2585">
                <a:solidFill>
                  <a:schemeClr val="tx1"/>
                </a:solidFill>
                <a:latin typeface="Times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585">
                <a:solidFill>
                  <a:schemeClr val="tx1"/>
                </a:solidFill>
                <a:latin typeface="Times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585">
                <a:solidFill>
                  <a:schemeClr val="tx1"/>
                </a:solidFill>
                <a:latin typeface="Times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585">
                <a:solidFill>
                  <a:schemeClr val="tx1"/>
                </a:solidFill>
                <a:latin typeface="Times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585">
                <a:solidFill>
                  <a:schemeClr val="tx1"/>
                </a:solidFill>
                <a:latin typeface="Times" charset="0"/>
              </a:defRPr>
            </a:lvl9pPr>
          </a:lstStyle>
          <a:p>
            <a:fld id="{A9E07078-4B7C-4E4D-925B-F890C1AF0988}" type="slidenum">
              <a:rPr lang="en-US" altLang="en-US" sz="1292"/>
              <a:pPr/>
              <a:t>6</a:t>
            </a:fld>
            <a:endParaRPr lang="en-US" altLang="en-US" sz="1292" dirty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6242" y="242418"/>
            <a:ext cx="7414846" cy="1055077"/>
          </a:xfrm>
        </p:spPr>
        <p:txBody>
          <a:bodyPr vert="horz" lIns="422031" tIns="45720" rIns="91440" bIns="45720" rtlCol="0" anchor="ctr">
            <a:noAutofit/>
          </a:bodyPr>
          <a:lstStyle/>
          <a:p>
            <a:pPr eaLnBrk="1" hangingPunct="1"/>
            <a:r>
              <a:rPr lang="en-US" altLang="en-US" sz="3692" b="1" dirty="0"/>
              <a:t>Components of a Drought Early Warning and Information System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12985" y="1619251"/>
            <a:ext cx="9138138" cy="4290646"/>
          </a:xfrm>
        </p:spPr>
        <p:txBody>
          <a:bodyPr vert="horz" lIns="422031" tIns="45720" rIns="91440" bIns="45720" rtlCol="0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Monitoring </a:t>
            </a:r>
            <a:r>
              <a:rPr lang="en-US" altLang="en-US" sz="3600" b="1" dirty="0">
                <a:solidFill>
                  <a:srgbClr val="FF0000"/>
                </a:solidFill>
              </a:rPr>
              <a:t>AND</a:t>
            </a:r>
            <a:r>
              <a:rPr lang="en-US" altLang="en-US" sz="3600" dirty="0"/>
              <a:t> Forecasting</a:t>
            </a:r>
          </a:p>
          <a:p>
            <a:pPr eaLnBrk="1" hangingPunct="1">
              <a:lnSpc>
                <a:spcPct val="90000"/>
              </a:lnSpc>
            </a:pPr>
            <a:endParaRPr lang="en-US" altLang="en-US" sz="36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0000"/>
                </a:solidFill>
              </a:rPr>
              <a:t>Tools </a:t>
            </a:r>
            <a:r>
              <a:rPr lang="en-US" altLang="en-US" sz="3600" dirty="0"/>
              <a:t>for decision makers</a:t>
            </a:r>
          </a:p>
          <a:p>
            <a:pPr eaLnBrk="1" hangingPunct="1">
              <a:lnSpc>
                <a:spcPct val="90000"/>
              </a:lnSpc>
            </a:pPr>
            <a:endParaRPr lang="en-US" altLang="en-US" sz="36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Drought risk assessment and planning</a:t>
            </a:r>
          </a:p>
          <a:p>
            <a:pPr eaLnBrk="1" hangingPunct="1">
              <a:lnSpc>
                <a:spcPct val="90000"/>
              </a:lnSpc>
            </a:pPr>
            <a:endParaRPr lang="en-US" altLang="en-US" sz="36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rgbClr val="FF0000"/>
                </a:solidFill>
              </a:rPr>
              <a:t>Education</a:t>
            </a:r>
            <a:r>
              <a:rPr lang="en-US" altLang="en-US" sz="3600" dirty="0"/>
              <a:t> and awareness</a:t>
            </a:r>
            <a:endParaRPr lang="en-US" altLang="en-US" sz="3600" dirty="0">
              <a:solidFill>
                <a:srgbClr val="000000"/>
              </a:solidFill>
            </a:endParaRPr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8461132" y="5726723"/>
            <a:ext cx="2083777" cy="29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CH" altLang="en-US" sz="1292" b="1" dirty="0">
                <a:latin typeface="Arial" charset="0"/>
                <a:ea typeface="Arial" charset="0"/>
                <a:cs typeface="Arial" charset="0"/>
              </a:rPr>
              <a:t>Source: </a:t>
            </a:r>
            <a:r>
              <a:rPr lang="fr-CH" altLang="en-US" sz="1292" b="1" dirty="0" err="1">
                <a:latin typeface="Arial" charset="0"/>
                <a:ea typeface="Arial" charset="0"/>
                <a:cs typeface="Arial" charset="0"/>
              </a:rPr>
              <a:t>Wilhite</a:t>
            </a:r>
            <a:r>
              <a:rPr lang="fr-CH" altLang="en-US" sz="1292" b="1">
                <a:latin typeface="Arial" charset="0"/>
                <a:ea typeface="Arial" charset="0"/>
                <a:cs typeface="Arial" charset="0"/>
              </a:rPr>
              <a:t>, 2013</a:t>
            </a:r>
            <a:endParaRPr lang="en-US" altLang="en-US" sz="1292" b="1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6E8CC2-C018-48DD-8392-FA80F36B98A0}"/>
              </a:ext>
            </a:extLst>
          </p:cNvPr>
          <p:cNvGrpSpPr/>
          <p:nvPr/>
        </p:nvGrpSpPr>
        <p:grpSpPr>
          <a:xfrm>
            <a:off x="160638" y="6105685"/>
            <a:ext cx="12031362" cy="698974"/>
            <a:chOff x="160638" y="6105685"/>
            <a:chExt cx="12031362" cy="698974"/>
          </a:xfrm>
        </p:grpSpPr>
        <p:pic>
          <p:nvPicPr>
            <p:cNvPr id="14" name="Picture 13" descr="IDMP_typeface (3).jpg">
              <a:extLst>
                <a:ext uri="{FF2B5EF4-FFF2-40B4-BE49-F238E27FC236}">
                  <a16:creationId xmlns:a16="http://schemas.microsoft.com/office/drawing/2014/main" id="{74A28F8C-A632-40D6-8BFB-79B27919E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2875" y="6244147"/>
              <a:ext cx="3605661" cy="5293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E884A2-C4F7-4C01-8B3B-3C8AF483ACF5}"/>
                </a:ext>
              </a:extLst>
            </p:cNvPr>
            <p:cNvGrpSpPr/>
            <p:nvPr/>
          </p:nvGrpSpPr>
          <p:grpSpPr>
            <a:xfrm>
              <a:off x="367453" y="6182989"/>
              <a:ext cx="1824161" cy="621670"/>
              <a:chOff x="6030168" y="546410"/>
              <a:chExt cx="1573567" cy="60216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1A6F33F-90D4-4AF6-87DC-E26DBD6D6B4F}"/>
                  </a:ext>
                </a:extLst>
              </p:cNvPr>
              <p:cNvSpPr/>
              <p:nvPr/>
            </p:nvSpPr>
            <p:spPr>
              <a:xfrm>
                <a:off x="6869151" y="546410"/>
                <a:ext cx="734584" cy="6021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C6D305B-92FA-484B-9B7C-6E5595EE1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0168" y="569546"/>
                <a:ext cx="1491789" cy="504000"/>
              </a:xfrm>
              <a:prstGeom prst="rect">
                <a:avLst/>
              </a:prstGeom>
            </p:spPr>
          </p:pic>
        </p:grpSp>
        <p:pic>
          <p:nvPicPr>
            <p:cNvPr id="16" name="Picture 15" descr="Screen Shot 2017-09-01 at 10.12.52 AM.png">
              <a:extLst>
                <a:ext uri="{FF2B5EF4-FFF2-40B4-BE49-F238E27FC236}">
                  <a16:creationId xmlns:a16="http://schemas.microsoft.com/office/drawing/2014/main" id="{03B46510-3D41-4296-83DC-3EF41A4EC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4548" y="6294531"/>
              <a:ext cx="1879417" cy="510128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9D84BF8-2FEC-4B32-B806-941BE7E49CBE}"/>
                </a:ext>
              </a:extLst>
            </p:cNvPr>
            <p:cNvCxnSpPr>
              <a:cxnSpLocks/>
            </p:cNvCxnSpPr>
            <p:nvPr/>
          </p:nvCxnSpPr>
          <p:spPr>
            <a:xfrm>
              <a:off x="160638" y="6105685"/>
              <a:ext cx="12031362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942596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0129AE-5B05-EFC2-0E99-21DB4C11B07A}"/>
              </a:ext>
            </a:extLst>
          </p:cNvPr>
          <p:cNvSpPr txBox="1"/>
          <p:nvPr/>
        </p:nvSpPr>
        <p:spPr>
          <a:xfrm>
            <a:off x="1005792" y="295072"/>
            <a:ext cx="10180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Monitoring, Early Warning &amp; Information Delivery Systems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4A6352-C4A9-FBA0-C4D7-DAC7AC8269FC}"/>
              </a:ext>
            </a:extLst>
          </p:cNvPr>
          <p:cNvSpPr txBox="1"/>
          <p:nvPr/>
        </p:nvSpPr>
        <p:spPr>
          <a:xfrm>
            <a:off x="625366" y="1720840"/>
            <a:ext cx="503971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68915"/>
                </a:solidFill>
              </a:rPr>
              <a:t>Precipitation</a:t>
            </a:r>
          </a:p>
          <a:p>
            <a:r>
              <a:rPr lang="en-US" sz="2000" dirty="0">
                <a:solidFill>
                  <a:srgbClr val="F68915"/>
                </a:solidFill>
              </a:rPr>
              <a:t>Temperature</a:t>
            </a:r>
          </a:p>
          <a:p>
            <a:r>
              <a:rPr lang="en-US" sz="2000" dirty="0">
                <a:solidFill>
                  <a:srgbClr val="F68915"/>
                </a:solidFill>
              </a:rPr>
              <a:t>Surface water supplies</a:t>
            </a:r>
          </a:p>
          <a:p>
            <a:pPr lvl="1"/>
            <a:r>
              <a:rPr lang="en-US" sz="2000" dirty="0">
                <a:solidFill>
                  <a:srgbClr val="F68915"/>
                </a:solidFill>
              </a:rPr>
              <a:t>Stream flow</a:t>
            </a:r>
          </a:p>
          <a:p>
            <a:pPr lvl="1"/>
            <a:r>
              <a:rPr lang="en-US" sz="2000" dirty="0">
                <a:solidFill>
                  <a:srgbClr val="F68915"/>
                </a:solidFill>
              </a:rPr>
              <a:t>Soil Moisture</a:t>
            </a:r>
          </a:p>
          <a:p>
            <a:pPr lvl="1"/>
            <a:r>
              <a:rPr lang="en-US" sz="2000" dirty="0">
                <a:solidFill>
                  <a:srgbClr val="F68915"/>
                </a:solidFill>
              </a:rPr>
              <a:t>Reservoir levels</a:t>
            </a:r>
          </a:p>
          <a:p>
            <a:pPr lvl="1"/>
            <a:r>
              <a:rPr lang="en-US" sz="2000" dirty="0">
                <a:solidFill>
                  <a:srgbClr val="F68915"/>
                </a:solidFill>
              </a:rPr>
              <a:t>Snow pack</a:t>
            </a:r>
          </a:p>
          <a:p>
            <a:pPr lvl="1"/>
            <a:r>
              <a:rPr lang="en-US" sz="2000" dirty="0">
                <a:solidFill>
                  <a:srgbClr val="F68915"/>
                </a:solidFill>
              </a:rPr>
              <a:t>Water use</a:t>
            </a:r>
          </a:p>
          <a:p>
            <a:r>
              <a:rPr lang="en-US" sz="2000" dirty="0">
                <a:solidFill>
                  <a:srgbClr val="F68915"/>
                </a:solidFill>
              </a:rPr>
              <a:t>Ground water</a:t>
            </a:r>
          </a:p>
          <a:p>
            <a:r>
              <a:rPr lang="en-US" sz="2000" dirty="0">
                <a:solidFill>
                  <a:srgbClr val="F68915"/>
                </a:solidFill>
              </a:rPr>
              <a:t>Remotely-sensed data (e.g., plant water stress)</a:t>
            </a:r>
          </a:p>
          <a:p>
            <a:r>
              <a:rPr lang="en-US" sz="2000" b="1" dirty="0">
                <a:solidFill>
                  <a:srgbClr val="F68915"/>
                </a:solidFill>
              </a:rPr>
              <a:t>Impacts</a:t>
            </a:r>
          </a:p>
          <a:p>
            <a:pPr lvl="1"/>
            <a:r>
              <a:rPr lang="en-US" sz="2000" dirty="0">
                <a:solidFill>
                  <a:srgbClr val="F68915"/>
                </a:solidFill>
              </a:rPr>
              <a:t>By sector, area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B9C9CF-6015-259E-BA05-AA06F5C0D2B0}"/>
              </a:ext>
            </a:extLst>
          </p:cNvPr>
          <p:cNvSpPr txBox="1"/>
          <p:nvPr/>
        </p:nvSpPr>
        <p:spPr>
          <a:xfrm>
            <a:off x="204952" y="1172235"/>
            <a:ext cx="37889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689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Monitored variables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AB4BC1-7BBE-FFB4-FE26-5CECCD0ED6ED}"/>
              </a:ext>
            </a:extLst>
          </p:cNvPr>
          <p:cNvSpPr txBox="1"/>
          <p:nvPr/>
        </p:nvSpPr>
        <p:spPr>
          <a:xfrm>
            <a:off x="5559972" y="1720840"/>
            <a:ext cx="610651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69FDD"/>
                </a:solidFill>
              </a:rPr>
              <a:t>Water</a:t>
            </a:r>
          </a:p>
          <a:p>
            <a:r>
              <a:rPr lang="en-US" sz="2000" dirty="0">
                <a:solidFill>
                  <a:srgbClr val="469FDD"/>
                </a:solidFill>
              </a:rPr>
              <a:t>Meteorological &amp; Hydrological Services</a:t>
            </a:r>
          </a:p>
          <a:p>
            <a:r>
              <a:rPr lang="en-US" sz="2000" dirty="0">
                <a:solidFill>
                  <a:srgbClr val="469FDD"/>
                </a:solidFill>
              </a:rPr>
              <a:t>Agriculture, Forestry &amp; Fisheries</a:t>
            </a:r>
          </a:p>
          <a:p>
            <a:r>
              <a:rPr lang="en-US" sz="2000" dirty="0">
                <a:solidFill>
                  <a:srgbClr val="469FDD"/>
                </a:solidFill>
              </a:rPr>
              <a:t>Environment</a:t>
            </a:r>
          </a:p>
          <a:p>
            <a:r>
              <a:rPr lang="en-US" sz="2000" dirty="0">
                <a:solidFill>
                  <a:srgbClr val="469FDD"/>
                </a:solidFill>
              </a:rPr>
              <a:t>Health</a:t>
            </a:r>
          </a:p>
          <a:p>
            <a:r>
              <a:rPr lang="en-US" sz="2000" dirty="0">
                <a:solidFill>
                  <a:srgbClr val="469FDD"/>
                </a:solidFill>
              </a:rPr>
              <a:t>Energy</a:t>
            </a:r>
          </a:p>
          <a:p>
            <a:r>
              <a:rPr lang="en-US" sz="2000" dirty="0">
                <a:solidFill>
                  <a:srgbClr val="469FDD"/>
                </a:solidFill>
              </a:rPr>
              <a:t>Transportation</a:t>
            </a:r>
          </a:p>
          <a:p>
            <a:r>
              <a:rPr lang="en-US" sz="2000" dirty="0">
                <a:solidFill>
                  <a:srgbClr val="469FDD"/>
                </a:solidFill>
              </a:rPr>
              <a:t>Commerce</a:t>
            </a:r>
          </a:p>
          <a:p>
            <a:r>
              <a:rPr lang="en-US" sz="2000" dirty="0">
                <a:solidFill>
                  <a:srgbClr val="469FDD"/>
                </a:solidFill>
              </a:rPr>
              <a:t>Social Services</a:t>
            </a:r>
          </a:p>
          <a:p>
            <a:r>
              <a:rPr lang="en-US" sz="2000" dirty="0">
                <a:solidFill>
                  <a:srgbClr val="469FDD"/>
                </a:solidFill>
              </a:rPr>
              <a:t>NGOs</a:t>
            </a:r>
          </a:p>
          <a:p>
            <a:r>
              <a:rPr lang="en-US" sz="2000" dirty="0">
                <a:solidFill>
                  <a:srgbClr val="469FDD"/>
                </a:solidFill>
              </a:rPr>
              <a:t>Others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41B50F-FC24-0EC6-AA51-5E668B49999A}"/>
              </a:ext>
            </a:extLst>
          </p:cNvPr>
          <p:cNvSpPr txBox="1"/>
          <p:nvPr/>
        </p:nvSpPr>
        <p:spPr>
          <a:xfrm>
            <a:off x="5559972" y="1172235"/>
            <a:ext cx="64270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Agencies, Ministries, Organizations</a:t>
            </a:r>
          </a:p>
        </p:txBody>
      </p:sp>
    </p:spTree>
    <p:extLst>
      <p:ext uri="{BB962C8B-B14F-4D97-AF65-F5344CB8AC3E}">
        <p14:creationId xmlns:p14="http://schemas.microsoft.com/office/powerpoint/2010/main" val="2521030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15D185-965B-7E6F-271E-E86042F56A82}"/>
              </a:ext>
            </a:extLst>
          </p:cNvPr>
          <p:cNvSpPr txBox="1"/>
          <p:nvPr/>
        </p:nvSpPr>
        <p:spPr>
          <a:xfrm>
            <a:off x="6687047" y="112295"/>
            <a:ext cx="5396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Importance of Drought Indices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889DD7B-509B-A2DE-DD15-1E3C3D87F206}"/>
              </a:ext>
            </a:extLst>
          </p:cNvPr>
          <p:cNvSpPr txBox="1">
            <a:spLocks noChangeArrowheads="1"/>
          </p:cNvSpPr>
          <p:nvPr/>
        </p:nvSpPr>
        <p:spPr>
          <a:xfrm>
            <a:off x="4699537" y="1280013"/>
            <a:ext cx="7307377" cy="4297974"/>
          </a:xfrm>
          <a:prstGeom prst="rect">
            <a:avLst/>
          </a:prstGeom>
        </p:spPr>
        <p:txBody>
          <a:bodyPr vert="horz" lIns="422031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1" dirty="0">
                <a:solidFill>
                  <a:srgbClr val="F68915"/>
                </a:solidFill>
              </a:rPr>
              <a:t>Simplify</a:t>
            </a:r>
            <a:r>
              <a:rPr lang="en-US" altLang="en-US" dirty="0"/>
              <a:t> complex relationships and provide a good communication tool for diverse audiences   </a:t>
            </a:r>
          </a:p>
          <a:p>
            <a:r>
              <a:rPr lang="en-US" altLang="en-US" b="1" i="1" dirty="0">
                <a:solidFill>
                  <a:srgbClr val="F68915"/>
                </a:solidFill>
              </a:rPr>
              <a:t>Quantitative</a:t>
            </a:r>
            <a:r>
              <a:rPr lang="en-US" altLang="en-US" dirty="0"/>
              <a:t> assessment of anomalous climatic conditions</a:t>
            </a:r>
          </a:p>
          <a:p>
            <a:pPr lvl="1"/>
            <a:r>
              <a:rPr lang="en-US" altLang="en-US" dirty="0"/>
              <a:t>Intensity</a:t>
            </a:r>
          </a:p>
          <a:p>
            <a:pPr lvl="1"/>
            <a:r>
              <a:rPr lang="en-US" altLang="en-US" dirty="0"/>
              <a:t>Duration</a:t>
            </a:r>
          </a:p>
          <a:p>
            <a:pPr lvl="1"/>
            <a:r>
              <a:rPr lang="en-US" altLang="en-US" dirty="0"/>
              <a:t>Spatial extent</a:t>
            </a:r>
          </a:p>
          <a:p>
            <a:r>
              <a:rPr lang="en-US" altLang="en-US" b="1" i="1" dirty="0">
                <a:solidFill>
                  <a:srgbClr val="F68915"/>
                </a:solidFill>
              </a:rPr>
              <a:t>Historical</a:t>
            </a:r>
            <a:r>
              <a:rPr lang="en-US" altLang="en-US" dirty="0"/>
              <a:t> reference (probability of recurrence)</a:t>
            </a:r>
          </a:p>
          <a:p>
            <a:pPr lvl="1"/>
            <a:r>
              <a:rPr lang="en-US" altLang="en-US" dirty="0"/>
              <a:t>Planning and design applications</a:t>
            </a:r>
          </a:p>
        </p:txBody>
      </p:sp>
      <p:pic>
        <p:nvPicPr>
          <p:cNvPr id="11" name="Picture 10" descr="A hexagon with graph and arrows&#10;&#10;Description automatically generated">
            <a:extLst>
              <a:ext uri="{FF2B5EF4-FFF2-40B4-BE49-F238E27FC236}">
                <a16:creationId xmlns:a16="http://schemas.microsoft.com/office/drawing/2014/main" id="{95C73033-E10E-C263-6802-09B56B8D9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332" y="635515"/>
            <a:ext cx="6607155" cy="583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27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A2489D72-0052-6749-7FBA-436B9343A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467" y="1261763"/>
            <a:ext cx="5584521" cy="377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defTabSz="449263"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449263"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449263"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449263"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449263"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285750" marR="0" lvl="0" indent="-285750" defTabSz="449263" eaLnBrk="1" fontAlgn="auto" latinLnBrk="0" hangingPunct="1">
              <a:lnSpc>
                <a:spcPct val="100000"/>
              </a:lnSpc>
              <a:spcBef>
                <a:spcPts val="488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Handbook is a resource to cover most commonly used drought indicators/indices</a:t>
            </a:r>
          </a:p>
          <a:p>
            <a:pPr marL="285750" marR="0" lvl="0" indent="-285750" defTabSz="449263" eaLnBrk="1" fontAlgn="auto" latinLnBrk="0" hangingPunct="1">
              <a:lnSpc>
                <a:spcPct val="100000"/>
              </a:lnSpc>
              <a:spcBef>
                <a:spcPts val="488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A starting point to describe and characterize the most common indicators and indices and their applications</a:t>
            </a:r>
          </a:p>
          <a:p>
            <a:pPr marL="285750" marR="0" lvl="0" indent="-285750" defTabSz="449263" eaLnBrk="1" fontAlgn="auto" latinLnBrk="0" hangingPunct="1">
              <a:lnSpc>
                <a:spcPct val="100000"/>
              </a:lnSpc>
              <a:spcBef>
                <a:spcPts val="488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Does not recommend a ”best” set of indicators and indices, given research requirements for appropriate application in location in question.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E9724CD-ED10-1AC4-37B2-5912B5C10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5" t="11600" r="34300" b="5561"/>
          <a:stretch/>
        </p:blipFill>
        <p:spPr bwMode="auto">
          <a:xfrm>
            <a:off x="7928355" y="1054225"/>
            <a:ext cx="3069611" cy="474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5214A-F6B9-19C9-1DBA-6D18A6D21790}"/>
              </a:ext>
            </a:extLst>
          </p:cNvPr>
          <p:cNvSpPr txBox="1"/>
          <p:nvPr/>
        </p:nvSpPr>
        <p:spPr>
          <a:xfrm>
            <a:off x="4351472" y="112295"/>
            <a:ext cx="7731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6891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Handbook of Drought Indicators and Indices</a:t>
            </a:r>
          </a:p>
        </p:txBody>
      </p:sp>
    </p:spTree>
    <p:extLst>
      <p:ext uri="{BB962C8B-B14F-4D97-AF65-F5344CB8AC3E}">
        <p14:creationId xmlns:p14="http://schemas.microsoft.com/office/powerpoint/2010/main" val="2096979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REWS WBG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00000"/>
      </a:accent1>
      <a:accent2>
        <a:srgbClr val="FF0000"/>
      </a:accent2>
      <a:accent3>
        <a:srgbClr val="FF6565"/>
      </a:accent3>
      <a:accent4>
        <a:srgbClr val="954F72"/>
      </a:accent4>
      <a:accent5>
        <a:srgbClr val="44546A"/>
      </a:accent5>
      <a:accent6>
        <a:srgbClr val="E7E6E6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MO_WHITE_Powerpoint_en_f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C1E5BA222991439BA07A4745E8FDAA" ma:contentTypeVersion="26" ma:contentTypeDescription="Create a new document." ma:contentTypeScope="" ma:versionID="4dfbc8424ea91ae0506a553dace12f45">
  <xsd:schema xmlns:xsd="http://www.w3.org/2001/XMLSchema" xmlns:xs="http://www.w3.org/2001/XMLSchema" xmlns:p="http://schemas.microsoft.com/office/2006/metadata/properties" xmlns:ns2="715fcdb6-58ff-4d84-993c-bb26a5b54815" xmlns:ns3="2c63548e-e22e-43cb-a415-9193d4d80a38" xmlns:ns4="9d2c9005-3129-4719-81ca-2fc8d806cf37" targetNamespace="http://schemas.microsoft.com/office/2006/metadata/properties" ma:root="true" ma:fieldsID="1bd921893b2021176c6d5eef9acc47d5" ns2:_="" ns3:_="" ns4:_="">
    <xsd:import namespace="715fcdb6-58ff-4d84-993c-bb26a5b54815"/>
    <xsd:import namespace="2c63548e-e22e-43cb-a415-9193d4d80a38"/>
    <xsd:import namespace="9d2c9005-3129-4719-81ca-2fc8d806cf37"/>
    <xsd:element name="properties">
      <xsd:complexType>
        <xsd:sequence>
          <xsd:element name="documentManagement">
            <xsd:complexType>
              <xsd:all>
                <xsd:element ref="ns2:WMOWFApprovalStatu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3:MediaServiceLocation" minOccurs="0"/>
                <xsd:element ref="ns3:writingteam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  <xsd:element ref="ns4:_dlc_DocId" minOccurs="0"/>
                <xsd:element ref="ns4:_dlc_DocIdUrl" minOccurs="0"/>
                <xsd:element ref="ns4:_dlc_DocIdPersistId" minOccurs="0"/>
                <xsd:element ref="ns3:_ApprovalAssignedTo" minOccurs="0"/>
                <xsd:element ref="ns3:_ApprovalRespondedBy" minOccurs="0"/>
                <xsd:element ref="ns3:_ApprovalSentBy" minOccurs="0"/>
                <xsd:element ref="ns3:_ApprovalStatus" minOccurs="0"/>
                <xsd:element ref="ns3:Nr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5fcdb6-58ff-4d84-993c-bb26a5b54815" elementFormDefault="qualified">
    <xsd:import namespace="http://schemas.microsoft.com/office/2006/documentManagement/types"/>
    <xsd:import namespace="http://schemas.microsoft.com/office/infopath/2007/PartnerControls"/>
    <xsd:element name="WMOWFApprovalStatus" ma:index="2" nillable="true" ma:displayName="Workflow Approval Status" ma:default="Not Submitted" ma:format="Dropdown" ma:internalName="WMOWFApprovalStatus">
      <xsd:simpleType>
        <xsd:restriction base="dms:Choice">
          <xsd:enumeration value="Not Submitted"/>
          <xsd:enumeration value="Pending for Review"/>
          <xsd:enumeration value="Pending for Consolidation"/>
          <xsd:enumeration value="Pending for Approval"/>
          <xsd:enumeration value="Approved"/>
          <xsd:enumeration value="Rejected by Approver"/>
          <xsd:enumeration value="Cancelled by Requestor"/>
          <xsd:enumeration value="In Progress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3548e-e22e-43cb-a415-9193d4d80a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writingteam" ma:index="19" nillable="true" ma:displayName="writing team" ma:format="Dropdown" ma:list="UserInfo" ma:SharePointGroup="0" ma:internalName="writingteam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2a3b380-abf6-46f2-87bb-c2c114de1c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  <xsd:element name="_ApprovalAssignedTo" ma:index="31" nillable="true" ma:displayName="Approvers" ma:list="UserInfo" ma:internalName="_ApprovalAssignedTo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RespondedBy" ma:index="32" nillable="true" ma:displayName="Responses" ma:list="UserInfo" ma:internalName="_ApprovalRespondedBy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entBy" ma:index="33" nillable="true" ma:displayName="Approval Creator" ma:list="UserInfo" ma:internalName="_ApprovalSent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tatus" ma:index="34" nillable="true" ma:displayName="Approval status" ma:internalName="_ApprovalStatus" ma:readOnly="true">
      <xsd:simpleType>
        <xsd:restriction base="dms:Unknown"/>
      </xsd:simpleType>
    </xsd:element>
    <xsd:element name="Nro" ma:index="35" nillable="true" ma:displayName="Nro" ma:format="Dropdown" ma:indexed="true" ma:internalName="Nro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c9005-3129-4719-81ca-2fc8d806cf3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a24cdc8-8870-4ebd-a024-58577794ff9a}" ma:internalName="TaxCatchAll" ma:showField="CatchAllData" ma:web="9d2c9005-3129-4719-81ca-2fc8d806cf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2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ritingteam xmlns="2c63548e-e22e-43cb-a415-9193d4d80a38">
      <UserInfo>
        <DisplayName/>
        <AccountId xsi:nil="true"/>
        <AccountType/>
      </UserInfo>
    </writingteam>
    <TaxCatchAll xmlns="9d2c9005-3129-4719-81ca-2fc8d806cf37" xsi:nil="true"/>
    <lcf76f155ced4ddcb4097134ff3c332f xmlns="2c63548e-e22e-43cb-a415-9193d4d80a38">
      <Terms xmlns="http://schemas.microsoft.com/office/infopath/2007/PartnerControls"/>
    </lcf76f155ced4ddcb4097134ff3c332f>
    <Nro xmlns="2c63548e-e22e-43cb-a415-9193d4d80a38" xsi:nil="true"/>
    <WMOWFApprovalStatus xmlns="715fcdb6-58ff-4d84-993c-bb26a5b54815">Not Submitted</WMOWFApprovalStatus>
    <_ApprovalAssignedTo xmlns="2c63548e-e22e-43cb-a415-9193d4d80a38">
      <UserInfo>
        <DisplayName/>
        <AccountId xsi:nil="true"/>
        <AccountType/>
      </UserInfo>
    </_ApprovalAssignedTo>
    <_ApprovalRespondedBy xmlns="2c63548e-e22e-43cb-a415-9193d4d80a38">
      <UserInfo>
        <DisplayName/>
        <AccountId xsi:nil="true"/>
        <AccountType/>
      </UserInfo>
    </_ApprovalRespondedBy>
    <_ApprovalStatus xmlns="2c63548e-e22e-43cb-a415-9193d4d80a38">0</_ApprovalStatus>
    <_dlc_DocId xmlns="9d2c9005-3129-4719-81ca-2fc8d806cf37">WMOS-763995582-6450292</_dlc_DocId>
    <_dlc_DocIdUrl xmlns="9d2c9005-3129-4719-81ca-2fc8d806cf37">
      <Url>https://wmoomm.sharepoint.com/sites/Services/_layouts/15/DocIdRedir.aspx?ID=WMOS-763995582-6450292</Url>
      <Description>WMOS-763995582-6450292</Description>
    </_dlc_DocIdUrl>
    <_ApprovalSentBy xmlns="2c63548e-e22e-43cb-a415-9193d4d80a38">
      <UserInfo>
        <DisplayName/>
        <AccountId xsi:nil="true"/>
        <AccountType/>
      </UserInfo>
    </_ApprovalSentBy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SharedContentType xmlns="Microsoft.SharePoint.Taxonomy.ContentTypeSync" SourceId="92a3b380-abf6-46f2-87bb-c2c114de1c9e" ContentTypeId="0x01" PreviousValue="false"/>
</file>

<file path=customXml/itemProps1.xml><?xml version="1.0" encoding="utf-8"?>
<ds:datastoreItem xmlns:ds="http://schemas.openxmlformats.org/officeDocument/2006/customXml" ds:itemID="{AD73E06D-A41B-4117-825B-3A5A91830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5fcdb6-58ff-4d84-993c-bb26a5b54815"/>
    <ds:schemaRef ds:uri="2c63548e-e22e-43cb-a415-9193d4d80a38"/>
    <ds:schemaRef ds:uri="9d2c9005-3129-4719-81ca-2fc8d806cf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F01025-84F9-4DB7-8FA1-B8174E2801D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F02F46D-A2C6-40ED-89A4-ED76350EC869}">
  <ds:schemaRefs>
    <ds:schemaRef ds:uri="http://schemas.microsoft.com/office/2006/metadata/properties"/>
    <ds:schemaRef ds:uri="http://schemas.microsoft.com/office/2006/documentManagement/types"/>
    <ds:schemaRef ds:uri="715fcdb6-58ff-4d84-993c-bb26a5b54815"/>
    <ds:schemaRef ds:uri="2c63548e-e22e-43cb-a415-9193d4d80a38"/>
    <ds:schemaRef ds:uri="http://purl.org/dc/terms/"/>
    <ds:schemaRef ds:uri="http://schemas.microsoft.com/office/infopath/2007/PartnerControls"/>
    <ds:schemaRef ds:uri="9d2c9005-3129-4719-81ca-2fc8d806cf37"/>
    <ds:schemaRef ds:uri="http://purl.org/dc/dcmitype/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31309356-CF1A-41A6-BAF9-84D197C4E1CF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BD1B39A9-5D57-42A2-86EB-B1847DE3BEC3}">
  <ds:schemaRefs>
    <ds:schemaRef ds:uri="Microsoft.SharePoint.Taxonomy.ContentTypeSync"/>
  </ds:schemaRefs>
</ds:datastoreItem>
</file>

<file path=docMetadata/LabelInfo.xml><?xml version="1.0" encoding="utf-8"?>
<clbl:labelList xmlns:clbl="http://schemas.microsoft.com/office/2020/mipLabelMetadata">
  <clbl:label id="{e962d134-526b-49fe-8fc7-dd80537250d0}" enabled="1" method="Standard" siteId="{eaa6be54-4687-40c4-9827-c044bd8e8d3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1145</Words>
  <Application>Microsoft Office PowerPoint</Application>
  <PresentationFormat>Widescreen</PresentationFormat>
  <Paragraphs>248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Arial</vt:lpstr>
      <vt:lpstr>Calibri</vt:lpstr>
      <vt:lpstr>Calibri Light</vt:lpstr>
      <vt:lpstr>Poppins</vt:lpstr>
      <vt:lpstr>Poppins Bold</vt:lpstr>
      <vt:lpstr>Segoe UI</vt:lpstr>
      <vt:lpstr>Symbol</vt:lpstr>
      <vt:lpstr>Office Theme</vt:lpstr>
      <vt:lpstr>Custom Design</vt:lpstr>
      <vt:lpstr>CREWS WBG</vt:lpstr>
      <vt:lpstr>WMO_WHITE_Powerpoint_en_fr</vt:lpstr>
      <vt:lpstr>Custom Design</vt:lpstr>
      <vt:lpstr>2_Custom Design</vt:lpstr>
      <vt:lpstr>Custom Design</vt:lpstr>
      <vt:lpstr>1_Custom Design</vt:lpstr>
      <vt:lpstr>3_Custom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Components of a Drought Early Warning and Information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Drought Monitoring and Early Warning Systems (DEWS)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 Aich</dc:creator>
  <cp:lastModifiedBy>Robert Stefanski</cp:lastModifiedBy>
  <cp:revision>36</cp:revision>
  <dcterms:created xsi:type="dcterms:W3CDTF">2021-03-25T10:57:19Z</dcterms:created>
  <dcterms:modified xsi:type="dcterms:W3CDTF">2025-10-07T20:30:46Z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0x010100B0C1E5BA222991439BA07A4745E8FDAA</vt:lpwstr>
  </property>
  <property fmtid="{D5CDD505-2E9C-101B-9397-08002B2CF9AE}" pid="3" name="MediaServiceImageTags">
    <vt:lpwstr/>
  </property>
  <property fmtid="{D5CDD505-2E9C-101B-9397-08002B2CF9AE}" pid="4" name="_dlc_DocIdItemGuid">
    <vt:lpwstr>64670077-bd05-45f6-9db1-25a1abb33155</vt:lpwstr>
  </property>
</Properties>
</file>