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slideLayouts/slideLayout3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6"/>
    <p:sldMasterId id="2147483948" r:id="rId7"/>
    <p:sldMasterId id="2147483660" r:id="rId8"/>
    <p:sldMasterId id="2147483942" r:id="rId9"/>
    <p:sldMasterId id="2147483949" r:id="rId10"/>
    <p:sldMasterId id="2147483680" r:id="rId11"/>
    <p:sldMasterId id="2147483955" r:id="rId12"/>
    <p:sldMasterId id="2147483965" r:id="rId13"/>
    <p:sldMasterId id="2147483700" r:id="rId14"/>
  </p:sldMasterIdLst>
  <p:notesMasterIdLst>
    <p:notesMasterId r:id="rId38"/>
  </p:notesMasterIdLst>
  <p:sldIdLst>
    <p:sldId id="1405" r:id="rId15"/>
    <p:sldId id="1151" r:id="rId16"/>
    <p:sldId id="1138" r:id="rId17"/>
    <p:sldId id="1143" r:id="rId18"/>
    <p:sldId id="1148" r:id="rId19"/>
    <p:sldId id="1111" r:id="rId20"/>
    <p:sldId id="1402" r:id="rId21"/>
    <p:sldId id="1141" r:id="rId22"/>
    <p:sldId id="1082" r:id="rId23"/>
    <p:sldId id="1398" r:id="rId24"/>
    <p:sldId id="1397" r:id="rId25"/>
    <p:sldId id="1400" r:id="rId26"/>
    <p:sldId id="1399" r:id="rId27"/>
    <p:sldId id="1396" r:id="rId28"/>
    <p:sldId id="1395" r:id="rId29"/>
    <p:sldId id="1361" r:id="rId30"/>
    <p:sldId id="257" r:id="rId31"/>
    <p:sldId id="258" r:id="rId32"/>
    <p:sldId id="1401" r:id="rId33"/>
    <p:sldId id="1403" r:id="rId34"/>
    <p:sldId id="1404" r:id="rId35"/>
    <p:sldId id="1142" r:id="rId36"/>
    <p:sldId id="436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in Aich" initials="VA" lastIdx="1" clrIdx="0">
    <p:extLst>
      <p:ext uri="{19B8F6BF-5375-455C-9EA6-DF929625EA0E}">
        <p15:presenceInfo xmlns:p15="http://schemas.microsoft.com/office/powerpoint/2012/main" userId="S::valentin.aich@gwp.org::8ce738a3-e2bb-496e-84cb-8616dcc309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915"/>
    <a:srgbClr val="469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C7D91-D9BA-B2BA-4B1F-ED1E8267335C}" v="350" dt="2025-10-06T15:15:42.215"/>
    <p1510:client id="{F1EC5D93-0C87-89F3-DAC2-8B75307540B6}" v="2" dt="2025-10-06T14:21:07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7" autoAdjust="0"/>
    <p:restoredTop sz="94796" autoAdjust="0"/>
  </p:normalViewPr>
  <p:slideViewPr>
    <p:cSldViewPr snapToGrid="0">
      <p:cViewPr varScale="1">
        <p:scale>
          <a:sx n="116" d="100"/>
          <a:sy n="116" d="100"/>
        </p:scale>
        <p:origin x="246" y="3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commentAuthors" Target="commentAuthor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790E61-8800-464B-9943-53C50225AB21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CH"/>
        </a:p>
      </dgm:t>
    </dgm:pt>
    <dgm:pt modelId="{B092008D-753C-4C65-B7CA-6AEECAC11E69}">
      <dgm:prSet phldrT="[Text]"/>
      <dgm:spPr>
        <a:solidFill>
          <a:srgbClr val="FC8F1C"/>
        </a:solidFill>
      </dgm:spPr>
      <dgm:t>
        <a:bodyPr/>
        <a:lstStyle/>
        <a:p>
          <a:r>
            <a:rPr lang="en-US" dirty="0"/>
            <a:t>Strengthen Partnerships</a:t>
          </a:r>
          <a:endParaRPr lang="en-CH" dirty="0"/>
        </a:p>
      </dgm:t>
    </dgm:pt>
    <dgm:pt modelId="{C5FC5536-F915-4BFF-A370-50B1DAC9A064}" type="parTrans" cxnId="{8B84E397-8886-4572-B3AC-95899BDD56C6}">
      <dgm:prSet/>
      <dgm:spPr/>
      <dgm:t>
        <a:bodyPr/>
        <a:lstStyle/>
        <a:p>
          <a:endParaRPr lang="en-CH"/>
        </a:p>
      </dgm:t>
    </dgm:pt>
    <dgm:pt modelId="{C7FFCA29-C799-41D5-9EEE-F6B2CFE764FB}" type="sibTrans" cxnId="{8B84E397-8886-4572-B3AC-95899BDD56C6}">
      <dgm:prSet/>
      <dgm:spPr>
        <a:noFill/>
      </dgm:spPr>
      <dgm:t>
        <a:bodyPr/>
        <a:lstStyle/>
        <a:p>
          <a:endParaRPr lang="en-CH"/>
        </a:p>
      </dgm:t>
    </dgm:pt>
    <dgm:pt modelId="{ED760F45-5613-4787-BE9B-CD8FD28873A2}">
      <dgm:prSet phldrT="[Text]"/>
      <dgm:spPr>
        <a:solidFill>
          <a:srgbClr val="5A3251"/>
        </a:solidFill>
      </dgm:spPr>
      <dgm:t>
        <a:bodyPr/>
        <a:lstStyle/>
        <a:p>
          <a:r>
            <a:rPr lang="en-US" dirty="0"/>
            <a:t>Generate and Manage Knowledge</a:t>
          </a:r>
          <a:endParaRPr lang="en-CH" dirty="0"/>
        </a:p>
      </dgm:t>
    </dgm:pt>
    <dgm:pt modelId="{8383662D-F847-4467-B7C1-8B814E44D843}" type="parTrans" cxnId="{5054C38F-6AF4-4945-8CD7-ABD96C088D00}">
      <dgm:prSet/>
      <dgm:spPr/>
      <dgm:t>
        <a:bodyPr/>
        <a:lstStyle/>
        <a:p>
          <a:endParaRPr lang="en-CH"/>
        </a:p>
      </dgm:t>
    </dgm:pt>
    <dgm:pt modelId="{D36AF9A8-F449-49A3-BA9C-C7D2EE087210}" type="sibTrans" cxnId="{5054C38F-6AF4-4945-8CD7-ABD96C088D00}">
      <dgm:prSet/>
      <dgm:spPr>
        <a:noFill/>
      </dgm:spPr>
      <dgm:t>
        <a:bodyPr/>
        <a:lstStyle/>
        <a:p>
          <a:endParaRPr lang="en-CH"/>
        </a:p>
      </dgm:t>
    </dgm:pt>
    <dgm:pt modelId="{CCECFB55-C3FD-4D26-8847-9B788957A7B6}">
      <dgm:prSet phldrT="[Text]"/>
      <dgm:spPr>
        <a:solidFill>
          <a:srgbClr val="2084C7"/>
        </a:solidFill>
      </dgm:spPr>
      <dgm:t>
        <a:bodyPr/>
        <a:lstStyle/>
        <a:p>
          <a:r>
            <a:rPr lang="en-US" dirty="0"/>
            <a:t>Implement and Catalyze Change</a:t>
          </a:r>
          <a:endParaRPr lang="en-CH" dirty="0"/>
        </a:p>
      </dgm:t>
    </dgm:pt>
    <dgm:pt modelId="{33D3BD3F-8206-49BD-A9E5-4D2212026F08}" type="parTrans" cxnId="{6F1DB941-EDD1-46FE-9926-7893EEB85B4D}">
      <dgm:prSet/>
      <dgm:spPr/>
      <dgm:t>
        <a:bodyPr/>
        <a:lstStyle/>
        <a:p>
          <a:endParaRPr lang="en-CH"/>
        </a:p>
      </dgm:t>
    </dgm:pt>
    <dgm:pt modelId="{1C39402E-9D3C-45BA-AF2C-66093B14A693}" type="sibTrans" cxnId="{6F1DB941-EDD1-46FE-9926-7893EEB85B4D}">
      <dgm:prSet/>
      <dgm:spPr>
        <a:solidFill>
          <a:schemeClr val="bg1"/>
        </a:solidFill>
      </dgm:spPr>
      <dgm:t>
        <a:bodyPr/>
        <a:lstStyle/>
        <a:p>
          <a:endParaRPr lang="en-CH"/>
        </a:p>
      </dgm:t>
    </dgm:pt>
    <dgm:pt modelId="{2D7839CB-585B-4661-98D1-40F79391E256}">
      <dgm:prSet phldrT="[Text]"/>
      <dgm:spPr/>
      <dgm:t>
        <a:bodyPr/>
        <a:lstStyle/>
        <a:p>
          <a:endParaRPr lang="en-US"/>
        </a:p>
      </dgm:t>
    </dgm:pt>
    <dgm:pt modelId="{42C98300-5AEC-4471-8F5B-53BD7D15B244}" type="parTrans" cxnId="{83048BD0-078E-4F93-8324-7CC901297FAE}">
      <dgm:prSet/>
      <dgm:spPr/>
      <dgm:t>
        <a:bodyPr/>
        <a:lstStyle/>
        <a:p>
          <a:endParaRPr lang="en-CH"/>
        </a:p>
      </dgm:t>
    </dgm:pt>
    <dgm:pt modelId="{17F1658C-C998-4EBA-A206-6FA53E3727E1}" type="sibTrans" cxnId="{83048BD0-078E-4F93-8324-7CC901297FAE}">
      <dgm:prSet/>
      <dgm:spPr/>
      <dgm:t>
        <a:bodyPr/>
        <a:lstStyle/>
        <a:p>
          <a:endParaRPr lang="en-CH"/>
        </a:p>
      </dgm:t>
    </dgm:pt>
    <dgm:pt modelId="{46727FCB-EA54-4436-8809-371428AC3FC4}" type="pres">
      <dgm:prSet presAssocID="{D5790E61-8800-464B-9943-53C50225AB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D760634-7A45-4B27-8D95-832D55B6CB65}" type="pres">
      <dgm:prSet presAssocID="{B092008D-753C-4C65-B7CA-6AEECAC11E69}" presName="gear1" presStyleLbl="node1" presStyleIdx="0" presStyleCnt="3" custScaleX="65531" custScaleY="65522" custLinFactNeighborX="3556" custLinFactNeighborY="-7313">
        <dgm:presLayoutVars>
          <dgm:chMax val="1"/>
          <dgm:bulletEnabled val="1"/>
        </dgm:presLayoutVars>
      </dgm:prSet>
      <dgm:spPr/>
    </dgm:pt>
    <dgm:pt modelId="{0CAC281F-4BD4-4F3B-832D-AE2207ACE766}" type="pres">
      <dgm:prSet presAssocID="{B092008D-753C-4C65-B7CA-6AEECAC11E69}" presName="gear1srcNode" presStyleLbl="node1" presStyleIdx="0" presStyleCnt="3"/>
      <dgm:spPr/>
    </dgm:pt>
    <dgm:pt modelId="{1095A0F2-4E0A-4F9F-8687-C3D91DD4BA2F}" type="pres">
      <dgm:prSet presAssocID="{B092008D-753C-4C65-B7CA-6AEECAC11E69}" presName="gear1dstNode" presStyleLbl="node1" presStyleIdx="0" presStyleCnt="3"/>
      <dgm:spPr/>
    </dgm:pt>
    <dgm:pt modelId="{F35E3D16-9E08-450D-8180-1AFFAD7F2CA7}" type="pres">
      <dgm:prSet presAssocID="{ED760F45-5613-4787-BE9B-CD8FD28873A2}" presName="gear2" presStyleLbl="node1" presStyleIdx="1" presStyleCnt="3" custScaleX="114434" custScaleY="109175" custLinFactNeighborX="-7532" custLinFactNeighborY="25078">
        <dgm:presLayoutVars>
          <dgm:chMax val="1"/>
          <dgm:bulletEnabled val="1"/>
        </dgm:presLayoutVars>
      </dgm:prSet>
      <dgm:spPr/>
    </dgm:pt>
    <dgm:pt modelId="{57073ED8-858D-423A-B592-CEA49BE77745}" type="pres">
      <dgm:prSet presAssocID="{ED760F45-5613-4787-BE9B-CD8FD28873A2}" presName="gear2srcNode" presStyleLbl="node1" presStyleIdx="1" presStyleCnt="3"/>
      <dgm:spPr/>
    </dgm:pt>
    <dgm:pt modelId="{78F8EAB6-954E-4C2E-9B17-225503DF40CF}" type="pres">
      <dgm:prSet presAssocID="{ED760F45-5613-4787-BE9B-CD8FD28873A2}" presName="gear2dstNode" presStyleLbl="node1" presStyleIdx="1" presStyleCnt="3"/>
      <dgm:spPr/>
    </dgm:pt>
    <dgm:pt modelId="{BF45D867-141F-4751-A909-9DE93DB4B77C}" type="pres">
      <dgm:prSet presAssocID="{CCECFB55-C3FD-4D26-8847-9B788957A7B6}" presName="gear3" presStyleLbl="node1" presStyleIdx="2" presStyleCnt="3" custScaleX="128440" custScaleY="126246" custLinFactNeighborX="4335" custLinFactNeighborY="-8498"/>
      <dgm:spPr/>
    </dgm:pt>
    <dgm:pt modelId="{FAF4C02E-6BF8-461C-9F22-65A48D69C0AB}" type="pres">
      <dgm:prSet presAssocID="{CCECFB55-C3FD-4D26-8847-9B788957A7B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99F7E54-63CF-43DD-B204-6AACD17BB04D}" type="pres">
      <dgm:prSet presAssocID="{CCECFB55-C3FD-4D26-8847-9B788957A7B6}" presName="gear3srcNode" presStyleLbl="node1" presStyleIdx="2" presStyleCnt="3"/>
      <dgm:spPr/>
    </dgm:pt>
    <dgm:pt modelId="{F0BAC7EC-4D3A-4D8D-B1FE-927DEF1B9397}" type="pres">
      <dgm:prSet presAssocID="{CCECFB55-C3FD-4D26-8847-9B788957A7B6}" presName="gear3dstNode" presStyleLbl="node1" presStyleIdx="2" presStyleCnt="3"/>
      <dgm:spPr/>
    </dgm:pt>
    <dgm:pt modelId="{836D820C-2461-4354-B0C9-3196C5D81887}" type="pres">
      <dgm:prSet presAssocID="{C7FFCA29-C799-41D5-9EEE-F6B2CFE764FB}" presName="connector1" presStyleLbl="sibTrans2D1" presStyleIdx="0" presStyleCnt="3"/>
      <dgm:spPr/>
    </dgm:pt>
    <dgm:pt modelId="{83857EE6-0B3B-4179-B63B-04C5D150D803}" type="pres">
      <dgm:prSet presAssocID="{D36AF9A8-F449-49A3-BA9C-C7D2EE087210}" presName="connector2" presStyleLbl="sibTrans2D1" presStyleIdx="1" presStyleCnt="3"/>
      <dgm:spPr/>
    </dgm:pt>
    <dgm:pt modelId="{5778E455-14DF-4132-96EA-C4922E3EA66F}" type="pres">
      <dgm:prSet presAssocID="{1C39402E-9D3C-45BA-AF2C-66093B14A693}" presName="connector3" presStyleLbl="sibTrans2D1" presStyleIdx="2" presStyleCnt="3" custLinFactNeighborX="-40012" custLinFactNeighborY="-3259"/>
      <dgm:spPr/>
    </dgm:pt>
  </dgm:ptLst>
  <dgm:cxnLst>
    <dgm:cxn modelId="{1A70E60E-3CF7-46BA-A887-7B4C9E571B94}" type="presOf" srcId="{ED760F45-5613-4787-BE9B-CD8FD28873A2}" destId="{57073ED8-858D-423A-B592-CEA49BE77745}" srcOrd="1" destOrd="0" presId="urn:microsoft.com/office/officeart/2005/8/layout/gear1"/>
    <dgm:cxn modelId="{0A53B916-B554-47E7-98BB-567D2EADF307}" type="presOf" srcId="{C7FFCA29-C799-41D5-9EEE-F6B2CFE764FB}" destId="{836D820C-2461-4354-B0C9-3196C5D81887}" srcOrd="0" destOrd="0" presId="urn:microsoft.com/office/officeart/2005/8/layout/gear1"/>
    <dgm:cxn modelId="{A932232D-C9B0-41E1-9C13-C478DE0BB886}" type="presOf" srcId="{B092008D-753C-4C65-B7CA-6AEECAC11E69}" destId="{DD760634-7A45-4B27-8D95-832D55B6CB65}" srcOrd="0" destOrd="0" presId="urn:microsoft.com/office/officeart/2005/8/layout/gear1"/>
    <dgm:cxn modelId="{E52A6331-1B06-4E90-8D53-8344A79FE6E0}" type="presOf" srcId="{CCECFB55-C3FD-4D26-8847-9B788957A7B6}" destId="{F99F7E54-63CF-43DD-B204-6AACD17BB04D}" srcOrd="2" destOrd="0" presId="urn:microsoft.com/office/officeart/2005/8/layout/gear1"/>
    <dgm:cxn modelId="{D566F35B-91EA-40A2-9D88-75DB17DB5164}" type="presOf" srcId="{CCECFB55-C3FD-4D26-8847-9B788957A7B6}" destId="{BF45D867-141F-4751-A909-9DE93DB4B77C}" srcOrd="0" destOrd="0" presId="urn:microsoft.com/office/officeart/2005/8/layout/gear1"/>
    <dgm:cxn modelId="{6F1DB941-EDD1-46FE-9926-7893EEB85B4D}" srcId="{D5790E61-8800-464B-9943-53C50225AB21}" destId="{CCECFB55-C3FD-4D26-8847-9B788957A7B6}" srcOrd="2" destOrd="0" parTransId="{33D3BD3F-8206-49BD-A9E5-4D2212026F08}" sibTransId="{1C39402E-9D3C-45BA-AF2C-66093B14A693}"/>
    <dgm:cxn modelId="{3B1B1A69-30B1-4D3C-8F8E-6FEFD37D9B19}" type="presOf" srcId="{CCECFB55-C3FD-4D26-8847-9B788957A7B6}" destId="{FAF4C02E-6BF8-461C-9F22-65A48D69C0AB}" srcOrd="1" destOrd="0" presId="urn:microsoft.com/office/officeart/2005/8/layout/gear1"/>
    <dgm:cxn modelId="{1EA7177E-3C3B-48A7-9317-9E0EF395C972}" type="presOf" srcId="{D5790E61-8800-464B-9943-53C50225AB21}" destId="{46727FCB-EA54-4436-8809-371428AC3FC4}" srcOrd="0" destOrd="0" presId="urn:microsoft.com/office/officeart/2005/8/layout/gear1"/>
    <dgm:cxn modelId="{EFCE6482-3FF6-4A3B-B8DB-B13392E6AA9F}" type="presOf" srcId="{1C39402E-9D3C-45BA-AF2C-66093B14A693}" destId="{5778E455-14DF-4132-96EA-C4922E3EA66F}" srcOrd="0" destOrd="0" presId="urn:microsoft.com/office/officeart/2005/8/layout/gear1"/>
    <dgm:cxn modelId="{5054C38F-6AF4-4945-8CD7-ABD96C088D00}" srcId="{D5790E61-8800-464B-9943-53C50225AB21}" destId="{ED760F45-5613-4787-BE9B-CD8FD28873A2}" srcOrd="1" destOrd="0" parTransId="{8383662D-F847-4467-B7C1-8B814E44D843}" sibTransId="{D36AF9A8-F449-49A3-BA9C-C7D2EE087210}"/>
    <dgm:cxn modelId="{8B84E397-8886-4572-B3AC-95899BDD56C6}" srcId="{D5790E61-8800-464B-9943-53C50225AB21}" destId="{B092008D-753C-4C65-B7CA-6AEECAC11E69}" srcOrd="0" destOrd="0" parTransId="{C5FC5536-F915-4BFF-A370-50B1DAC9A064}" sibTransId="{C7FFCA29-C799-41D5-9EEE-F6B2CFE764FB}"/>
    <dgm:cxn modelId="{425322AC-C27F-45EA-9EB6-AE10253BD682}" type="presOf" srcId="{B092008D-753C-4C65-B7CA-6AEECAC11E69}" destId="{1095A0F2-4E0A-4F9F-8687-C3D91DD4BA2F}" srcOrd="2" destOrd="0" presId="urn:microsoft.com/office/officeart/2005/8/layout/gear1"/>
    <dgm:cxn modelId="{83048BD0-078E-4F93-8324-7CC901297FAE}" srcId="{D5790E61-8800-464B-9943-53C50225AB21}" destId="{2D7839CB-585B-4661-98D1-40F79391E256}" srcOrd="3" destOrd="0" parTransId="{42C98300-5AEC-4471-8F5B-53BD7D15B244}" sibTransId="{17F1658C-C998-4EBA-A206-6FA53E3727E1}"/>
    <dgm:cxn modelId="{A4724CDD-CB28-4189-BE10-A4AE79F233BE}" type="presOf" srcId="{B092008D-753C-4C65-B7CA-6AEECAC11E69}" destId="{0CAC281F-4BD4-4F3B-832D-AE2207ACE766}" srcOrd="1" destOrd="0" presId="urn:microsoft.com/office/officeart/2005/8/layout/gear1"/>
    <dgm:cxn modelId="{D9FCA7DD-AB96-4D11-8D91-8B9403973376}" type="presOf" srcId="{D36AF9A8-F449-49A3-BA9C-C7D2EE087210}" destId="{83857EE6-0B3B-4179-B63B-04C5D150D803}" srcOrd="0" destOrd="0" presId="urn:microsoft.com/office/officeart/2005/8/layout/gear1"/>
    <dgm:cxn modelId="{B8B5BEE7-C7E2-433C-8D5C-59C6616C34D5}" type="presOf" srcId="{CCECFB55-C3FD-4D26-8847-9B788957A7B6}" destId="{F0BAC7EC-4D3A-4D8D-B1FE-927DEF1B9397}" srcOrd="3" destOrd="0" presId="urn:microsoft.com/office/officeart/2005/8/layout/gear1"/>
    <dgm:cxn modelId="{FF36E9F0-FCAE-4A06-AFCF-57F1BAEBA990}" type="presOf" srcId="{ED760F45-5613-4787-BE9B-CD8FD28873A2}" destId="{F35E3D16-9E08-450D-8180-1AFFAD7F2CA7}" srcOrd="0" destOrd="0" presId="urn:microsoft.com/office/officeart/2005/8/layout/gear1"/>
    <dgm:cxn modelId="{5BAF0DF8-DBF0-4E0E-AE80-473BFAFC6516}" type="presOf" srcId="{ED760F45-5613-4787-BE9B-CD8FD28873A2}" destId="{78F8EAB6-954E-4C2E-9B17-225503DF40CF}" srcOrd="2" destOrd="0" presId="urn:microsoft.com/office/officeart/2005/8/layout/gear1"/>
    <dgm:cxn modelId="{0C0B3D29-3BCE-4E17-AF51-24E930F2CDFB}" type="presParOf" srcId="{46727FCB-EA54-4436-8809-371428AC3FC4}" destId="{DD760634-7A45-4B27-8D95-832D55B6CB65}" srcOrd="0" destOrd="0" presId="urn:microsoft.com/office/officeart/2005/8/layout/gear1"/>
    <dgm:cxn modelId="{530ED977-FF46-4159-8E16-10FF186AE9C9}" type="presParOf" srcId="{46727FCB-EA54-4436-8809-371428AC3FC4}" destId="{0CAC281F-4BD4-4F3B-832D-AE2207ACE766}" srcOrd="1" destOrd="0" presId="urn:microsoft.com/office/officeart/2005/8/layout/gear1"/>
    <dgm:cxn modelId="{68FDD42E-33A3-4D8B-8520-41B2B3DE742C}" type="presParOf" srcId="{46727FCB-EA54-4436-8809-371428AC3FC4}" destId="{1095A0F2-4E0A-4F9F-8687-C3D91DD4BA2F}" srcOrd="2" destOrd="0" presId="urn:microsoft.com/office/officeart/2005/8/layout/gear1"/>
    <dgm:cxn modelId="{C6F9C507-F5CF-45A5-940D-0712E6882218}" type="presParOf" srcId="{46727FCB-EA54-4436-8809-371428AC3FC4}" destId="{F35E3D16-9E08-450D-8180-1AFFAD7F2CA7}" srcOrd="3" destOrd="0" presId="urn:microsoft.com/office/officeart/2005/8/layout/gear1"/>
    <dgm:cxn modelId="{846A77EE-1499-4874-9BB9-1F67BF8A99FE}" type="presParOf" srcId="{46727FCB-EA54-4436-8809-371428AC3FC4}" destId="{57073ED8-858D-423A-B592-CEA49BE77745}" srcOrd="4" destOrd="0" presId="urn:microsoft.com/office/officeart/2005/8/layout/gear1"/>
    <dgm:cxn modelId="{84865ED5-16E1-49B4-A44A-2AA940A57633}" type="presParOf" srcId="{46727FCB-EA54-4436-8809-371428AC3FC4}" destId="{78F8EAB6-954E-4C2E-9B17-225503DF40CF}" srcOrd="5" destOrd="0" presId="urn:microsoft.com/office/officeart/2005/8/layout/gear1"/>
    <dgm:cxn modelId="{D36B6ADA-18A9-4607-8E13-7CA0FC8F0107}" type="presParOf" srcId="{46727FCB-EA54-4436-8809-371428AC3FC4}" destId="{BF45D867-141F-4751-A909-9DE93DB4B77C}" srcOrd="6" destOrd="0" presId="urn:microsoft.com/office/officeart/2005/8/layout/gear1"/>
    <dgm:cxn modelId="{0FD00227-181D-4C36-AC31-6EEF8A4B0AC7}" type="presParOf" srcId="{46727FCB-EA54-4436-8809-371428AC3FC4}" destId="{FAF4C02E-6BF8-461C-9F22-65A48D69C0AB}" srcOrd="7" destOrd="0" presId="urn:microsoft.com/office/officeart/2005/8/layout/gear1"/>
    <dgm:cxn modelId="{EDB2217B-4BE4-4557-B646-7E9D9DAC54A2}" type="presParOf" srcId="{46727FCB-EA54-4436-8809-371428AC3FC4}" destId="{F99F7E54-63CF-43DD-B204-6AACD17BB04D}" srcOrd="8" destOrd="0" presId="urn:microsoft.com/office/officeart/2005/8/layout/gear1"/>
    <dgm:cxn modelId="{BE1E8D5E-A60E-482F-B37A-235BE0491A69}" type="presParOf" srcId="{46727FCB-EA54-4436-8809-371428AC3FC4}" destId="{F0BAC7EC-4D3A-4D8D-B1FE-927DEF1B9397}" srcOrd="9" destOrd="0" presId="urn:microsoft.com/office/officeart/2005/8/layout/gear1"/>
    <dgm:cxn modelId="{14E19F03-C9D3-4073-A270-D382F04CBD1F}" type="presParOf" srcId="{46727FCB-EA54-4436-8809-371428AC3FC4}" destId="{836D820C-2461-4354-B0C9-3196C5D81887}" srcOrd="10" destOrd="0" presId="urn:microsoft.com/office/officeart/2005/8/layout/gear1"/>
    <dgm:cxn modelId="{EA4F87D9-5375-424E-BD4A-7F7FC2554241}" type="presParOf" srcId="{46727FCB-EA54-4436-8809-371428AC3FC4}" destId="{83857EE6-0B3B-4179-B63B-04C5D150D803}" srcOrd="11" destOrd="0" presId="urn:microsoft.com/office/officeart/2005/8/layout/gear1"/>
    <dgm:cxn modelId="{5F809E08-400B-465D-8226-B38D389C07BF}" type="presParOf" srcId="{46727FCB-EA54-4436-8809-371428AC3FC4}" destId="{5778E455-14DF-4132-96EA-C4922E3EA66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60634-7A45-4B27-8D95-832D55B6CB65}">
      <dsp:nvSpPr>
        <dsp:cNvPr id="0" name=""/>
        <dsp:cNvSpPr/>
      </dsp:nvSpPr>
      <dsp:spPr>
        <a:xfrm>
          <a:off x="3635982" y="3535789"/>
          <a:ext cx="2281688" cy="2281375"/>
        </a:xfrm>
        <a:prstGeom prst="gear9">
          <a:avLst/>
        </a:prstGeom>
        <a:solidFill>
          <a:srgbClr val="FC8F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Strengthen Partnerships</a:t>
          </a:r>
          <a:endParaRPr lang="en-CH" sz="1900" kern="1200" dirty="0"/>
        </a:p>
      </dsp:txBody>
      <dsp:txXfrm>
        <a:off x="4094679" y="4070190"/>
        <a:ext cx="1364294" cy="1172674"/>
      </dsp:txXfrm>
    </dsp:sp>
    <dsp:sp modelId="{F35E3D16-9E08-450D-8180-1AFFAD7F2CA7}">
      <dsp:nvSpPr>
        <dsp:cNvPr id="0" name=""/>
        <dsp:cNvSpPr/>
      </dsp:nvSpPr>
      <dsp:spPr>
        <a:xfrm>
          <a:off x="512806" y="2886070"/>
          <a:ext cx="2897756" cy="2764585"/>
        </a:xfrm>
        <a:prstGeom prst="gear6">
          <a:avLst/>
        </a:prstGeom>
        <a:solidFill>
          <a:srgbClr val="5A325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Generate and Manage Knowledge</a:t>
          </a:r>
          <a:endParaRPr lang="en-CH" sz="1900" kern="1200" dirty="0"/>
        </a:p>
      </dsp:txBody>
      <dsp:txXfrm>
        <a:off x="1228157" y="3586269"/>
        <a:ext cx="1467054" cy="1364187"/>
      </dsp:txXfrm>
    </dsp:sp>
    <dsp:sp modelId="{BF45D867-141F-4751-A909-9DE93DB4B77C}">
      <dsp:nvSpPr>
        <dsp:cNvPr id="0" name=""/>
        <dsp:cNvSpPr/>
      </dsp:nvSpPr>
      <dsp:spPr>
        <a:xfrm rot="20700000">
          <a:off x="2073561" y="304573"/>
          <a:ext cx="3206636" cy="3112351"/>
        </a:xfrm>
        <a:prstGeom prst="gear6">
          <a:avLst/>
        </a:prstGeom>
        <a:solidFill>
          <a:srgbClr val="2084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Implement and Catalyze Change</a:t>
          </a:r>
          <a:endParaRPr lang="en-CH" sz="1900" kern="1200" dirty="0"/>
        </a:p>
      </dsp:txBody>
      <dsp:txXfrm rot="-20700000">
        <a:off x="2782463" y="981610"/>
        <a:ext cx="1788833" cy="1758276"/>
      </dsp:txXfrm>
    </dsp:sp>
    <dsp:sp modelId="{836D820C-2461-4354-B0C9-3196C5D81887}">
      <dsp:nvSpPr>
        <dsp:cNvPr id="0" name=""/>
        <dsp:cNvSpPr/>
      </dsp:nvSpPr>
      <dsp:spPr>
        <a:xfrm>
          <a:off x="2668460" y="2650954"/>
          <a:ext cx="4456762" cy="4456762"/>
        </a:xfrm>
        <a:prstGeom prst="circularArrow">
          <a:avLst>
            <a:gd name="adj1" fmla="val 4687"/>
            <a:gd name="adj2" fmla="val 299029"/>
            <a:gd name="adj3" fmla="val 2551187"/>
            <a:gd name="adj4" fmla="val 15787796"/>
            <a:gd name="adj5" fmla="val 5469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57EE6-0B3B-4179-B63B-04C5D150D803}">
      <dsp:nvSpPr>
        <dsp:cNvPr id="0" name=""/>
        <dsp:cNvSpPr/>
      </dsp:nvSpPr>
      <dsp:spPr>
        <a:xfrm>
          <a:off x="437831" y="1797739"/>
          <a:ext cx="3238116" cy="323811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8E455-14DF-4132-96EA-C4922E3EA66F}">
      <dsp:nvSpPr>
        <dsp:cNvPr id="0" name=""/>
        <dsp:cNvSpPr/>
      </dsp:nvSpPr>
      <dsp:spPr>
        <a:xfrm>
          <a:off x="333750" y="-46198"/>
          <a:ext cx="3491341" cy="3491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C51B7-273C-4A5E-96C8-A8E1EF3F5FA0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D8BEA-D16C-42CE-9EBF-7AB9E7C621D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0153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8BEA-D16C-42CE-9EBF-7AB9E7C621D8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77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The IDMP and its partners provide a framework and commensurate technical support to countries.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6D28C-8C64-4A2D-9818-694AAED1C04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29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6;p8:note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Google Shape;307;p8:notes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9400" cy="3729038"/>
          </a:xfrm>
        </p:spPr>
      </p:sp>
    </p:spTree>
    <p:extLst>
      <p:ext uri="{BB962C8B-B14F-4D97-AF65-F5344CB8AC3E}">
        <p14:creationId xmlns:p14="http://schemas.microsoft.com/office/powerpoint/2010/main" val="86901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6;p8:note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Google Shape;307;p8:notes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9400" cy="3729038"/>
          </a:xfrm>
        </p:spPr>
      </p:sp>
    </p:spTree>
    <p:extLst>
      <p:ext uri="{BB962C8B-B14F-4D97-AF65-F5344CB8AC3E}">
        <p14:creationId xmlns:p14="http://schemas.microsoft.com/office/powerpoint/2010/main" val="168405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410230-3C42-04C2-A6E3-AC16993BF9C2}"/>
              </a:ext>
            </a:extLst>
          </p:cNvPr>
          <p:cNvSpPr/>
          <p:nvPr userDrawn="1"/>
        </p:nvSpPr>
        <p:spPr>
          <a:xfrm>
            <a:off x="243068" y="254643"/>
            <a:ext cx="5590573" cy="1296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" name="Picture 2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C4C9A540-7829-EC94-F137-B697BC752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13080"/>
            <a:ext cx="4343400" cy="15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50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648B-D873-4365-9DDA-964C3F58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6BA32-BEBA-434D-A7A4-AC73B105B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1797B-991D-43FE-92E7-FB2576161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389A7-1586-4BA2-83B9-850084B0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724CA-6C72-45EA-9C52-F9B5AFF3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BC1BD-6F42-428D-A8DA-8DAEFFD2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4744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978A-8F8A-48B1-AC11-064D8232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A0E9-FC8C-46EE-B760-9ED336B46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8D097-93BF-44DF-8961-D10F3C66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9C7DA-AAEC-4C7C-BDB0-B77154BF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A8C46-1490-42F7-ACEA-57B99B63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6829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B730B-6328-4615-AB5B-FF6ECACF0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516CD-B2A0-4994-9677-37CB2FE27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E5FD2-2B7F-4263-9178-D3592A77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28C2-B9E7-4AA4-915C-80C72DB4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5BD0D-5E06-4B15-A87E-71F06C0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8811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3FE5-74F5-45E0-9CCC-8459F19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2554-3311-45AB-B8DD-8FE7FF4E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B38A-1685-4C85-8957-A179D275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72CA-524D-461D-BC14-28E4484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2577A-8C6C-4538-B086-3E5767A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44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724BE-5E9C-4DD4-BB81-AF4FA7B9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56094-00BA-44E9-B0FB-E6AED2E9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9675-F872-42E6-9F88-48F71561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2632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FA58-00FA-4309-A821-64B78266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968B3-35EA-43D3-A13E-EB569C8F0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38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3FE5-74F5-45E0-9CCC-8459F19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2554-3311-45AB-B8DD-8FE7FF4E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B38A-1685-4C85-8957-A179D275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72CA-524D-461D-BC14-28E4484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2577A-8C6C-4538-B086-3E5767A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445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5220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724BE-5E9C-4DD4-BB81-AF4FA7B9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56094-00BA-44E9-B0FB-E6AED2E9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9675-F872-42E6-9F88-48F71561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13772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34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6067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7125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3FE5-74F5-45E0-9CCC-8459F19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2554-3311-45AB-B8DD-8FE7FF4E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B38A-1685-4C85-8957-A179D275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72CA-524D-461D-BC14-28E4484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2577A-8C6C-4538-B086-3E5767A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772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7FB7-CE31-4FB9-AA14-2E29BB2B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340C-9E5A-4D60-9E96-5ECEEB788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0248F-0CE5-4ACE-88D5-03309AFE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4CCF2-231B-4FE5-B021-3274BB6E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55AC5-6619-4971-B6EF-B8FACFB6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30759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2889-A024-49DD-BE20-5DAB2F9F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CF69D-8155-4E1F-9505-CDC0F3C6D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80EAD-D50F-493F-81DC-278B03F64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02BED-765C-40E4-96D1-B20F69A9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074BF-D00F-4FAF-A0C9-023271C8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1C60F-D778-4CC8-8320-068058DD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0586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FC27-C2A8-43D6-A046-82B60546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7893D-5D92-469B-9B99-BFC0A828D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02DB-7C9D-428D-A048-926B68F36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83B19-3659-467E-AC8F-EAC7508E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ECA9F-1396-4358-BD17-73BDBCFE6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70236-484C-4EAB-A59B-55AB9073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FB137-F202-43FA-84FA-F6B1C63F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E1F16-342E-4391-818B-65F18AA7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13632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5B72-DC63-4AAA-B1DF-C062A6E0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69DE4E-7854-4439-B4EF-81476AAF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BC9F5-0CAC-45F4-9898-E3705141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6A39C-18FD-4597-AD9C-80EAB4AD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46018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724BE-5E9C-4DD4-BB81-AF4FA7B9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56094-00BA-44E9-B0FB-E6AED2E9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9675-F872-42E6-9F88-48F71561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7701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CBBD-D693-4774-8279-A575D7C5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6FCC9-1F27-4F92-B646-05EB5DA1D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5EA48-EBEB-40E0-B1F3-DA72DF7D4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E51F3-E43A-4D83-AA44-15E3A3A6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777DF-D520-43BC-BC27-B631AEA3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32FD-22F5-4641-A3CB-65521113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2347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648B-D873-4365-9DDA-964C3F58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6BA32-BEBA-434D-A7A4-AC73B105B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1797B-991D-43FE-92E7-FB2576161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389A7-1586-4BA2-83B9-850084B0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724CA-6C72-45EA-9C52-F9B5AFF3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BC1BD-6F42-428D-A8DA-8DAEFFD2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234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978A-8F8A-48B1-AC11-064D8232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A0E9-FC8C-46EE-B760-9ED336B46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8D097-93BF-44DF-8961-D10F3C66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9C7DA-AAEC-4C7C-BDB0-B77154BF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A8C46-1490-42F7-ACEA-57B99B63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3319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3FE5-74F5-45E0-9CCC-8459F19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2554-3311-45AB-B8DD-8FE7FF4E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B38A-1685-4C85-8957-A179D275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72CA-524D-461D-BC14-28E4484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2577A-8C6C-4538-B086-3E5767A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445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B730B-6328-4615-AB5B-FF6ECACF0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516CD-B2A0-4994-9677-37CB2FE27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E5FD2-2B7F-4263-9178-D3592A77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28C2-B9E7-4AA4-915C-80C72DB4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5BD0D-5E06-4B15-A87E-71F06C0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2781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4AA9-E88C-4CD5-A934-A37A706EC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5E8E4-3F8A-4E09-84BB-260793FB2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CB001-E4CE-4BAE-BDC5-1E1729E5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A2EA-7DC2-42D8-B1E9-D246D2BDB9B6}" type="datetimeFigureOut">
              <a:rPr lang="en-CH" smtClean="0"/>
              <a:t>10/06/2025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ED0A-CC37-46B7-9358-D20DD296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34843-A4A0-4C4B-B075-3433ADA1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69FD-3818-48FB-B4EA-E060613F85C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2342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5" indent="0">
              <a:buNone/>
              <a:defRPr sz="900"/>
            </a:lvl4pPr>
            <a:lvl5pPr marL="1828845" indent="0">
              <a:buNone/>
              <a:defRPr sz="900"/>
            </a:lvl5pPr>
            <a:lvl6pPr marL="2286058" indent="0">
              <a:buNone/>
              <a:defRPr sz="900"/>
            </a:lvl6pPr>
            <a:lvl7pPr marL="2743268" indent="0">
              <a:buNone/>
              <a:defRPr sz="900"/>
            </a:lvl7pPr>
            <a:lvl8pPr marL="3200480" indent="0">
              <a:buNone/>
              <a:defRPr sz="900"/>
            </a:lvl8pPr>
            <a:lvl9pPr marL="365769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0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7FB7-CE31-4FB9-AA14-2E29BB2B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340C-9E5A-4D60-9E96-5ECEEB788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0248F-0CE5-4ACE-88D5-03309AFE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4CCF2-231B-4FE5-B021-3274BB6E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55AC5-6619-4971-B6EF-B8FACFB6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9599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2889-A024-49DD-BE20-5DAB2F9F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CF69D-8155-4E1F-9505-CDC0F3C6D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80EAD-D50F-493F-81DC-278B03F64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02BED-765C-40E4-96D1-B20F69A9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074BF-D00F-4FAF-A0C9-023271C8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1C60F-D778-4CC8-8320-068058DD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7471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FC27-C2A8-43D6-A046-82B60546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7893D-5D92-469B-9B99-BFC0A828D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02DB-7C9D-428D-A048-926B68F36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83B19-3659-467E-AC8F-EAC7508E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ECA9F-1396-4358-BD17-73BDBCFE6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70236-484C-4EAB-A59B-55AB9073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FB137-F202-43FA-84FA-F6B1C63F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E1F16-342E-4391-818B-65F18AA7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043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5B72-DC63-4AAA-B1DF-C062A6E0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69DE4E-7854-4439-B4EF-81476AAF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BC9F5-0CAC-45F4-9898-E3705141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6A39C-18FD-4597-AD9C-80EAB4AD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0616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724BE-5E9C-4DD4-BB81-AF4FA7B9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56094-00BA-44E9-B0FB-E6AED2E9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9675-F872-42E6-9F88-48F71561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263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CBBD-D693-4774-8279-A575D7C5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6FCC9-1F27-4F92-B646-05EB5DA1D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5EA48-EBEB-40E0-B1F3-DA72DF7D4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E51F3-E43A-4D83-AA44-15E3A3A6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06.10.2025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777DF-D520-43BC-BC27-B631AEA3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32FD-22F5-4641-A3CB-65521113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5319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ound, grass, outdoor, plant&#10;&#10;Description automatically generated">
            <a:extLst>
              <a:ext uri="{FF2B5EF4-FFF2-40B4-BE49-F238E27FC236}">
                <a16:creationId xmlns:a16="http://schemas.microsoft.com/office/drawing/2014/main" id="{6D77D1A7-1123-4C53-9073-0D4B2D280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4"/>
          <a:stretch/>
        </p:blipFill>
        <p:spPr>
          <a:xfrm>
            <a:off x="-1" y="1751557"/>
            <a:ext cx="12191999" cy="51064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ACBD72-432A-4C00-8757-13221AAA83DC}"/>
              </a:ext>
            </a:extLst>
          </p:cNvPr>
          <p:cNvSpPr/>
          <p:nvPr userDrawn="1"/>
        </p:nvSpPr>
        <p:spPr>
          <a:xfrm>
            <a:off x="1932189" y="2634670"/>
            <a:ext cx="4319874" cy="3420307"/>
          </a:xfrm>
          <a:prstGeom prst="rect">
            <a:avLst/>
          </a:prstGeom>
          <a:solidFill>
            <a:srgbClr val="E18427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7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7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1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1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9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900" dirty="0">
              <a:solidFill>
                <a:prstClr val="white"/>
              </a:solidFill>
              <a:latin typeface="Calibri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1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0C97C-F311-44FD-873F-8C070306B6AA}"/>
              </a:ext>
            </a:extLst>
          </p:cNvPr>
          <p:cNvSpPr txBox="1"/>
          <p:nvPr userDrawn="1"/>
        </p:nvSpPr>
        <p:spPr>
          <a:xfrm>
            <a:off x="6819900" y="3895726"/>
            <a:ext cx="5067300" cy="2619374"/>
          </a:xfrm>
          <a:prstGeom prst="rect">
            <a:avLst/>
          </a:prstGeom>
          <a:solidFill>
            <a:srgbClr val="803A29">
              <a:alpha val="83000"/>
            </a:srgbClr>
          </a:solidFill>
        </p:spPr>
        <p:txBody>
          <a:bodyPr wrap="square" rtlCol="0">
            <a:spAutoFit/>
          </a:bodyPr>
          <a:lstStyle/>
          <a:p>
            <a:endParaRPr lang="en-GB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26BA7B-3829-4B51-A80C-7397D1052F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3"/>
            <a:ext cx="12192000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4544-59F8-4237-8719-7296A706E8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36" y="5951626"/>
            <a:ext cx="11963046" cy="8822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4544-59F8-4237-8719-7296A706E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37" y="5951626"/>
            <a:ext cx="11963047" cy="8822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9737D-B90B-4E79-86AF-C2E388FEB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C9D56-4EF9-4312-9FDB-A25DB37E1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Picture 12" descr="IDMP_typeface (3).jpg">
            <a:extLst>
              <a:ext uri="{FF2B5EF4-FFF2-40B4-BE49-F238E27FC236}">
                <a16:creationId xmlns:a16="http://schemas.microsoft.com/office/drawing/2014/main" id="{021F81B0-3337-4782-864E-AB8FB9BF2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315" y="6210642"/>
            <a:ext cx="4175951" cy="49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6B3D0F-DB17-4B30-B186-033E6DE498B4}"/>
              </a:ext>
            </a:extLst>
          </p:cNvPr>
          <p:cNvGrpSpPr/>
          <p:nvPr/>
        </p:nvGrpSpPr>
        <p:grpSpPr>
          <a:xfrm>
            <a:off x="719403" y="6188922"/>
            <a:ext cx="1570139" cy="455494"/>
            <a:chOff x="6030168" y="546410"/>
            <a:chExt cx="1573567" cy="6021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B6E69C-9040-43F3-AADE-5B959EE0A1AB}"/>
                </a:ext>
              </a:extLst>
            </p:cNvPr>
            <p:cNvSpPr/>
            <p:nvPr/>
          </p:nvSpPr>
          <p:spPr>
            <a:xfrm>
              <a:off x="6869151" y="546410"/>
              <a:ext cx="734584" cy="60216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440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A52128-5299-471E-BD9C-16C06C4C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168" y="557561"/>
              <a:ext cx="1491789" cy="504000"/>
            </a:xfrm>
            <a:prstGeom prst="rect">
              <a:avLst/>
            </a:prstGeom>
          </p:spPr>
        </p:pic>
      </p:grpSp>
      <p:pic>
        <p:nvPicPr>
          <p:cNvPr id="17" name="Picture 16" descr="Screen Shot 2017-09-01 at 10.12.52 AM.png">
            <a:extLst>
              <a:ext uri="{FF2B5EF4-FFF2-40B4-BE49-F238E27FC236}">
                <a16:creationId xmlns:a16="http://schemas.microsoft.com/office/drawing/2014/main" id="{45EB3CFD-D251-4B1D-8C5E-E8F58A7245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5" y="6219096"/>
            <a:ext cx="1879416" cy="41447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7C17DC-C546-43F2-8E2E-7171BA25B67D}"/>
              </a:ext>
            </a:extLst>
          </p:cNvPr>
          <p:cNvCxnSpPr/>
          <p:nvPr/>
        </p:nvCxnSpPr>
        <p:spPr>
          <a:xfrm>
            <a:off x="514353" y="6125369"/>
            <a:ext cx="11191875" cy="0"/>
          </a:xfrm>
          <a:prstGeom prst="line">
            <a:avLst/>
          </a:prstGeom>
          <a:noFill/>
          <a:ln w="9525" cap="flat" cmpd="sng" algn="ctr">
            <a:solidFill>
              <a:srgbClr val="F79646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25456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AEB1A24-D0B3-4B6F-973A-AC5E9B500F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041"/>
            <a:ext cx="12192000" cy="8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952" r:id="rId2"/>
    <p:sldLayoutId id="21474839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4544-59F8-4237-8719-7296A706E8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37" y="5951626"/>
            <a:ext cx="11963047" cy="8822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02F2F-0195-474B-BC7F-499532535921}"/>
              </a:ext>
            </a:extLst>
          </p:cNvPr>
          <p:cNvSpPr/>
          <p:nvPr userDrawn="1"/>
        </p:nvSpPr>
        <p:spPr>
          <a:xfrm>
            <a:off x="4957012" y="6047215"/>
            <a:ext cx="2117557" cy="8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6E9B49-3089-4653-8D0B-2F7217F3D0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13" y="6103428"/>
            <a:ext cx="1941095" cy="6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4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4544-59F8-4237-8719-7296A706E8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36" y="5951626"/>
            <a:ext cx="11963046" cy="8822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02F2F-0195-474B-BC7F-499532535921}"/>
              </a:ext>
            </a:extLst>
          </p:cNvPr>
          <p:cNvSpPr/>
          <p:nvPr userDrawn="1"/>
        </p:nvSpPr>
        <p:spPr>
          <a:xfrm>
            <a:off x="4957011" y="6047213"/>
            <a:ext cx="2117557" cy="8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6E9B49-3089-4653-8D0B-2F7217F3D0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11" y="6103428"/>
            <a:ext cx="1941095" cy="6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3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9" r:id="rId10"/>
    <p:sldLayoutId id="21474839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23D2B-2095-4D12-870D-F32AD134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D0E89-5824-4E87-B64B-E95C4248A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EF183-3565-4621-AEC6-E4F28B759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BA2EA-7DC2-42D8-B1E9-D246D2BDB9B6}" type="datetimeFigureOut">
              <a:rPr lang="en-CH" smtClean="0"/>
              <a:t>10/06/2025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BD879-B342-40B1-AC0E-00CBE4C30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A6C6-85DD-4BD8-9B3E-3F43009B1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A69FD-3818-48FB-B4EA-E060613F85C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7537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CE3D274-0336-1548-B843-F77B57059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449" y="0"/>
            <a:ext cx="12244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library.wmo.int/index.php?lvl=notice_display&amp;id=2206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valentin.aich@gwp.or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rstefanski@wmo.in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FEC510-644C-4594-B280-750A37655CBF}"/>
              </a:ext>
            </a:extLst>
          </p:cNvPr>
          <p:cNvSpPr/>
          <p:nvPr/>
        </p:nvSpPr>
        <p:spPr>
          <a:xfrm>
            <a:off x="6853307" y="3928390"/>
            <a:ext cx="5075339" cy="24674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Segoe UI"/>
                <a:cs typeface="Segoe UI"/>
              </a:rPr>
              <a:t>Overview of Integrated Drought Management </a:t>
            </a:r>
            <a:r>
              <a:rPr lang="en-US" sz="2400" b="1" dirty="0" err="1">
                <a:solidFill>
                  <a:schemeClr val="bg1"/>
                </a:solidFill>
                <a:latin typeface="Segoe UI"/>
                <a:cs typeface="Segoe UI"/>
              </a:rPr>
              <a:t>Programme</a:t>
            </a:r>
            <a:r>
              <a:rPr lang="en-US" sz="2400" b="1" dirty="0">
                <a:solidFill>
                  <a:schemeClr val="bg1"/>
                </a:solidFill>
                <a:latin typeface="Segoe UI"/>
                <a:cs typeface="Segoe UI"/>
              </a:rPr>
              <a:t> (IDMP)</a:t>
            </a:r>
            <a:endParaRPr lang="en-US" dirty="0">
              <a:solidFill>
                <a:schemeClr val="bg1"/>
              </a:solidFill>
              <a:latin typeface="Segoe UI"/>
              <a:cs typeface="Segoe U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b="1" dirty="0">
              <a:solidFill>
                <a:schemeClr val="bg1"/>
              </a:solidFill>
              <a:latin typeface="Segoe UI"/>
              <a:cs typeface="Segoe U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50" b="1" dirty="0">
                <a:solidFill>
                  <a:schemeClr val="bg1"/>
                </a:solidFill>
                <a:latin typeface="Segoe UI"/>
                <a:cs typeface="Segoe UI"/>
              </a:rPr>
              <a:t>Regional Training Workshop on "Implementation of Integrated Drought Management"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b="1" dirty="0">
              <a:solidFill>
                <a:schemeClr val="bg1"/>
              </a:solidFill>
              <a:latin typeface="Segoe UI"/>
              <a:cs typeface="Segoe U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i="1" dirty="0">
                <a:solidFill>
                  <a:schemeClr val="bg1"/>
                </a:solidFill>
                <a:latin typeface="Segoe UI"/>
                <a:cs typeface="Segoe UI"/>
              </a:rPr>
              <a:t>8-9 October 2025 | Tehran, Iran – RCUWM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AF396-9012-4AFE-ACFC-B4CA4E634873}"/>
              </a:ext>
            </a:extLst>
          </p:cNvPr>
          <p:cNvSpPr/>
          <p:nvPr/>
        </p:nvSpPr>
        <p:spPr>
          <a:xfrm>
            <a:off x="1929384" y="2864769"/>
            <a:ext cx="432511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Valentin Aich</a:t>
            </a:r>
          </a:p>
          <a:p>
            <a:pPr algn="ctr"/>
            <a:r>
              <a:rPr lang="en-GB" sz="19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Senior Water and Climate Specialist, Global Water Partnership </a:t>
            </a:r>
          </a:p>
          <a:p>
            <a:pPr algn="ctr"/>
            <a:endParaRPr lang="en-GB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Robert Stefanski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Applied Climate Services Division,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World Meteorological Organization</a:t>
            </a:r>
          </a:p>
          <a:p>
            <a:pPr algn="ctr"/>
            <a:endParaRPr lang="fr-CH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4"/>
    </mc:Choice>
    <mc:Fallback xmlns="">
      <p:transition spd="slow" advTm="195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67B331-1FE6-4F78-B6E7-B663BAD4CA58}"/>
              </a:ext>
            </a:extLst>
          </p:cNvPr>
          <p:cNvSpPr txBox="1"/>
          <p:nvPr/>
        </p:nvSpPr>
        <p:spPr>
          <a:xfrm>
            <a:off x="7007135" y="112295"/>
            <a:ext cx="5076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Pillar 1: Monitoring and EWS</a:t>
            </a:r>
          </a:p>
          <a:p>
            <a:pPr algn="r"/>
            <a:r>
              <a:rPr lang="en-US" sz="28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BCE847B-30F1-2D0E-B811-3CCFBF5F3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17488" b="13317"/>
          <a:stretch/>
        </p:blipFill>
        <p:spPr>
          <a:xfrm>
            <a:off x="0" y="1578065"/>
            <a:ext cx="10055745" cy="52799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2" name="Picture 1" descr="A picture containing text, sign, vector graphics, businesscard&#10;&#10;Description automatically generated">
            <a:extLst>
              <a:ext uri="{FF2B5EF4-FFF2-40B4-BE49-F238E27FC236}">
                <a16:creationId xmlns:a16="http://schemas.microsoft.com/office/drawing/2014/main" id="{0C01453B-7F11-3E98-CC88-5412C3B07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64" y="589348"/>
            <a:ext cx="3569219" cy="39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9"/>
    </mc:Choice>
    <mc:Fallback xmlns="">
      <p:transition spd="slow" advTm="3555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E91C4F-4C53-4AE9-80D6-89182484506A}"/>
              </a:ext>
            </a:extLst>
          </p:cNvPr>
          <p:cNvSpPr txBox="1"/>
          <p:nvPr/>
        </p:nvSpPr>
        <p:spPr>
          <a:xfrm>
            <a:off x="6686548" y="112295"/>
            <a:ext cx="5396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Pillar 2 Drought Risk and Impact Assessment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picture containing text, sign, vector graphics, businesscard&#10;&#10;Description automatically generated">
            <a:extLst>
              <a:ext uri="{FF2B5EF4-FFF2-40B4-BE49-F238E27FC236}">
                <a16:creationId xmlns:a16="http://schemas.microsoft.com/office/drawing/2014/main" id="{17E38550-5257-4505-97D6-ABA6BBE6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87" y="1187965"/>
            <a:ext cx="3575044" cy="4004586"/>
          </a:xfrm>
          <a:prstGeom prst="rect">
            <a:avLst/>
          </a:prstGeom>
        </p:spPr>
      </p:pic>
      <p:grpSp>
        <p:nvGrpSpPr>
          <p:cNvPr id="5" name="Gruppo 14">
            <a:extLst>
              <a:ext uri="{FF2B5EF4-FFF2-40B4-BE49-F238E27FC236}">
                <a16:creationId xmlns:a16="http://schemas.microsoft.com/office/drawing/2014/main" id="{74A283DA-DC96-AA00-721B-538C16027B8E}"/>
              </a:ext>
            </a:extLst>
          </p:cNvPr>
          <p:cNvGrpSpPr/>
          <p:nvPr/>
        </p:nvGrpSpPr>
        <p:grpSpPr>
          <a:xfrm>
            <a:off x="33024" y="0"/>
            <a:ext cx="6653525" cy="6858000"/>
            <a:chOff x="411837" y="1015016"/>
            <a:chExt cx="5010398" cy="55494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380B84-C6AA-AAB0-E861-8F019B554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2548"/>
            <a:stretch/>
          </p:blipFill>
          <p:spPr>
            <a:xfrm>
              <a:off x="411837" y="1109976"/>
              <a:ext cx="5010398" cy="5454534"/>
            </a:xfrm>
            <a:prstGeom prst="rect">
              <a:avLst/>
            </a:prstGeom>
          </p:spPr>
        </p:pic>
        <p:sp>
          <p:nvSpPr>
            <p:cNvPr id="9" name="Rettangolo 13">
              <a:extLst>
                <a:ext uri="{FF2B5EF4-FFF2-40B4-BE49-F238E27FC236}">
                  <a16:creationId xmlns:a16="http://schemas.microsoft.com/office/drawing/2014/main" id="{E8E94377-A605-97DF-C8A8-F8E5BA838053}"/>
                </a:ext>
              </a:extLst>
            </p:cNvPr>
            <p:cNvSpPr/>
            <p:nvPr/>
          </p:nvSpPr>
          <p:spPr>
            <a:xfrm>
              <a:off x="411837" y="1015016"/>
              <a:ext cx="3017163" cy="373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5FD524A-BD3B-BBD8-F902-F06CC6E6AA26}"/>
              </a:ext>
            </a:extLst>
          </p:cNvPr>
          <p:cNvSpPr txBox="1"/>
          <p:nvPr/>
        </p:nvSpPr>
        <p:spPr>
          <a:xfrm>
            <a:off x="6581775" y="5676900"/>
            <a:ext cx="448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UNCCD and EC: World Drought Atlas 2024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304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4"/>
    </mc:Choice>
    <mc:Fallback xmlns="">
      <p:transition spd="slow" advTm="332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E91C4F-4C53-4AE9-80D6-89182484506A}"/>
              </a:ext>
            </a:extLst>
          </p:cNvPr>
          <p:cNvSpPr txBox="1"/>
          <p:nvPr/>
        </p:nvSpPr>
        <p:spPr>
          <a:xfrm>
            <a:off x="6206248" y="112295"/>
            <a:ext cx="587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monitor Drought Impacts?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BE9A1937-CF7C-8EA8-AE2B-4981164A4FCE}"/>
              </a:ext>
            </a:extLst>
          </p:cNvPr>
          <p:cNvSpPr txBox="1"/>
          <p:nvPr/>
        </p:nvSpPr>
        <p:spPr>
          <a:xfrm>
            <a:off x="108669" y="373905"/>
            <a:ext cx="478690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To have a comprehensive impact and losses in </a:t>
            </a:r>
            <a:r>
              <a:rPr lang="en-US" sz="2400" dirty="0">
                <a:solidFill>
                  <a:srgbClr val="803A29"/>
                </a:solidFill>
                <a:latin typeface="Montserrat ExtraBold" panose="00000900000000000000" pitchFamily="2" charset="0"/>
              </a:rPr>
              <a:t>different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 </a:t>
            </a:r>
            <a:r>
              <a:rPr lang="en-US" sz="2400" dirty="0">
                <a:solidFill>
                  <a:srgbClr val="803A29"/>
                </a:solidFill>
                <a:latin typeface="Montserrat ExtraBold" panose="00000900000000000000" pitchFamily="2" charset="0"/>
              </a:rPr>
              <a:t>sectors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 (officials tend to </a:t>
            </a:r>
            <a:r>
              <a:rPr lang="en-US" sz="2400" dirty="0">
                <a:solidFill>
                  <a:srgbClr val="803A29"/>
                </a:solidFill>
                <a:latin typeface="Montserrat ExtraBold" panose="00000900000000000000" pitchFamily="2" charset="0"/>
              </a:rPr>
              <a:t>underestimate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 drought impacts)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ontserrat ExtraBold" panose="000009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To use as </a:t>
            </a:r>
            <a:r>
              <a:rPr lang="en-US" sz="2400" dirty="0">
                <a:solidFill>
                  <a:srgbClr val="803A29"/>
                </a:solidFill>
                <a:latin typeface="Montserrat ExtraBold" panose="00000900000000000000" pitchFamily="2" charset="0"/>
              </a:rPr>
              <a:t>ground truth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to train models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Montserrat ExtraBold" panose="000009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To </a:t>
            </a:r>
            <a:r>
              <a:rPr lang="en-US" sz="2400" dirty="0">
                <a:solidFill>
                  <a:srgbClr val="803A29"/>
                </a:solidFill>
                <a:latin typeface="Montserrat ExtraBold" panose="00000900000000000000" pitchFamily="2" charset="0"/>
              </a:rPr>
              <a:t>justify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 mitigation actions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ontserrat ExtraBold" panose="00000900000000000000" pitchFamily="2" charset="0"/>
              </a:rPr>
              <a:t>(officials need quantitative impact information)</a:t>
            </a:r>
          </a:p>
          <a:p>
            <a:endParaRPr lang="en-GB" dirty="0">
              <a:latin typeface="FrutigerLTPro-BoldC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47766-BBBF-1C24-289F-9828253F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204" y="1571135"/>
            <a:ext cx="7155796" cy="5286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98F277-37AE-15C9-2FA8-20649D2160D8}"/>
              </a:ext>
            </a:extLst>
          </p:cNvPr>
          <p:cNvSpPr txBox="1"/>
          <p:nvPr/>
        </p:nvSpPr>
        <p:spPr>
          <a:xfrm>
            <a:off x="478891" y="5729217"/>
            <a:ext cx="445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</a:t>
            </a:r>
            <a:r>
              <a:rPr lang="en-US" dirty="0" err="1"/>
              <a:t>Dorught</a:t>
            </a:r>
            <a:r>
              <a:rPr lang="en-US" dirty="0"/>
              <a:t> </a:t>
            </a:r>
            <a:r>
              <a:rPr lang="en-US" dirty="0" err="1"/>
              <a:t>Mitigatioin</a:t>
            </a:r>
            <a:r>
              <a:rPr lang="en-US" dirty="0"/>
              <a:t> Center, 2024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657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12"/>
    </mc:Choice>
    <mc:Fallback xmlns="">
      <p:transition spd="slow" advTm="4831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333CA9-8BFE-6519-D428-AC9388682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2" r="17878"/>
          <a:stretch/>
        </p:blipFill>
        <p:spPr bwMode="auto">
          <a:xfrm>
            <a:off x="6454483" y="766345"/>
            <a:ext cx="4832281" cy="43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91C4F-4C53-4AE9-80D6-89182484506A}"/>
              </a:ext>
            </a:extLst>
          </p:cNvPr>
          <p:cNvSpPr txBox="1"/>
          <p:nvPr/>
        </p:nvSpPr>
        <p:spPr>
          <a:xfrm>
            <a:off x="3220995" y="112295"/>
            <a:ext cx="8862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Pillar 3 Drought Risk Mitigation, Preparedness and Response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picture containing text, sign, vector graphics, businesscard&#10;&#10;Description automatically generated">
            <a:extLst>
              <a:ext uri="{FF2B5EF4-FFF2-40B4-BE49-F238E27FC236}">
                <a16:creationId xmlns:a16="http://schemas.microsoft.com/office/drawing/2014/main" id="{17E38550-5257-4505-97D6-ABA6BBE66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94" y="-244880"/>
            <a:ext cx="6221694" cy="696923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389E93-06B0-FA43-6A96-A647FD96A705}"/>
              </a:ext>
            </a:extLst>
          </p:cNvPr>
          <p:cNvSpPr txBox="1">
            <a:spLocks/>
          </p:cNvSpPr>
          <p:nvPr/>
        </p:nvSpPr>
        <p:spPr>
          <a:xfrm>
            <a:off x="6080177" y="5030709"/>
            <a:ext cx="6111823" cy="22324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All aspects of risk can be addressed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Strong focus on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98375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5"/>
    </mc:Choice>
    <mc:Fallback xmlns="">
      <p:transition spd="slow" advTm="2488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29297-3BD6-7246-43F6-2D5C2C26C9A4}"/>
              </a:ext>
            </a:extLst>
          </p:cNvPr>
          <p:cNvSpPr txBox="1"/>
          <p:nvPr/>
        </p:nvSpPr>
        <p:spPr>
          <a:xfrm>
            <a:off x="1592494" y="161408"/>
            <a:ext cx="105142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 Drought Management Policy Guidelines: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Template for Action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93393-9EB0-30AC-8371-3323F2EA6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49" y="1270000"/>
            <a:ext cx="3252327" cy="4612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0458E-853D-F24B-A9E6-5FE70F4FF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821" y="1270000"/>
            <a:ext cx="3277225" cy="4612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0EE2A4-3C9E-7F5B-42C0-7069FB851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791" y="1290320"/>
            <a:ext cx="3221820" cy="46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6"/>
    </mc:Choice>
    <mc:Fallback xmlns="">
      <p:transition spd="slow" advTm="2756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9;p8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422126" y="859692"/>
            <a:ext cx="9507236" cy="59160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A29297-3BD6-7246-43F6-2D5C2C26C9A4}"/>
              </a:ext>
            </a:extLst>
          </p:cNvPr>
          <p:cNvSpPr txBox="1"/>
          <p:nvPr/>
        </p:nvSpPr>
        <p:spPr>
          <a:xfrm>
            <a:off x="4104526" y="161408"/>
            <a:ext cx="8002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 steps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5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13"/>
    </mc:Choice>
    <mc:Fallback xmlns="">
      <p:transition spd="slow" advTm="8781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C15E5D-AED6-4B55-965D-AD841089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716"/>
            <a:ext cx="4847273" cy="6892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1EC59-55C3-4C0C-AF27-23AE07620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272" y="241916"/>
            <a:ext cx="7344727" cy="12961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81DDB0-6E5C-4141-9971-84330E1D1D29}"/>
              </a:ext>
            </a:extLst>
          </p:cNvPr>
          <p:cNvSpPr/>
          <p:nvPr/>
        </p:nvSpPr>
        <p:spPr>
          <a:xfrm>
            <a:off x="5212080" y="229677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yriad Pro"/>
              </a:rPr>
              <a:t>IDMP, 2022. Drought and Water Scarcity. WMO No. 1284. Global Water Partnership, Stockholm, Sweden and World Meteorological Organization, Geneva, Switzerland.</a:t>
            </a:r>
          </a:p>
          <a:p>
            <a:endParaRPr lang="en-US" dirty="0">
              <a:solidFill>
                <a:srgbClr val="000000"/>
              </a:solidFill>
              <a:latin typeface="Myriad Pro"/>
            </a:endParaRPr>
          </a:p>
          <a:p>
            <a:r>
              <a:rPr lang="en-US" dirty="0">
                <a:solidFill>
                  <a:srgbClr val="000000"/>
                </a:solidFill>
                <a:latin typeface="Myriad Pro"/>
              </a:rPr>
              <a:t>Available on:</a:t>
            </a:r>
          </a:p>
          <a:p>
            <a:endParaRPr lang="en-US" dirty="0">
              <a:solidFill>
                <a:srgbClr val="000000"/>
              </a:solidFill>
              <a:latin typeface="Myriad Pro"/>
            </a:endParaRPr>
          </a:p>
          <a:p>
            <a:endParaRPr lang="en-US" dirty="0">
              <a:solidFill>
                <a:srgbClr val="000000"/>
              </a:solidFill>
              <a:latin typeface="Myriad Pro"/>
            </a:endParaRPr>
          </a:p>
          <a:p>
            <a:r>
              <a:rPr lang="fr-CH" dirty="0">
                <a:hlinkClick r:id="rId4"/>
              </a:rPr>
              <a:t>https://library.wmo.int/index.php?lvl=notice_display&amp;id=2206</a:t>
            </a:r>
            <a:r>
              <a:rPr lang="fr-CH" dirty="0"/>
              <a:t>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531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9"/>
    </mc:Choice>
    <mc:Fallback xmlns="">
      <p:transition spd="slow" advTm="1875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F2970A-5354-493B-8817-41B9AC978068}"/>
              </a:ext>
            </a:extLst>
          </p:cNvPr>
          <p:cNvSpPr txBox="1"/>
          <p:nvPr/>
        </p:nvSpPr>
        <p:spPr>
          <a:xfrm>
            <a:off x="7901418" y="112295"/>
            <a:ext cx="4181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Aim of the publication: </a:t>
            </a:r>
            <a:endParaRPr lang="fr-CH" sz="2800" b="1" dirty="0">
              <a:solidFill>
                <a:srgbClr val="469FD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13EB9-DAB1-4B12-8D17-D0FFA3EB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523875"/>
            <a:ext cx="8743950" cy="54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0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0"/>
    </mc:Choice>
    <mc:Fallback xmlns="">
      <p:transition spd="slow" advTm="3435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F2970A-5354-493B-8817-41B9AC978068}"/>
              </a:ext>
            </a:extLst>
          </p:cNvPr>
          <p:cNvSpPr txBox="1"/>
          <p:nvPr/>
        </p:nvSpPr>
        <p:spPr>
          <a:xfrm>
            <a:off x="3681287" y="112295"/>
            <a:ext cx="8402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Interrelationships of Drought and Water Scarcity</a:t>
            </a:r>
            <a:endParaRPr lang="fr-CH" sz="2800" b="1" dirty="0">
              <a:solidFill>
                <a:srgbClr val="469FD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66C3CD-DAA4-486B-B815-AE5B843C908E}"/>
              </a:ext>
            </a:extLst>
          </p:cNvPr>
          <p:cNvSpPr/>
          <p:nvPr/>
        </p:nvSpPr>
        <p:spPr>
          <a:xfrm>
            <a:off x="0" y="5657850"/>
            <a:ext cx="12192000" cy="120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E4151-9F04-4F34-B072-0B34A1724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538" y="876300"/>
            <a:ext cx="9574255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8"/>
    </mc:Choice>
    <mc:Fallback xmlns="">
      <p:transition spd="slow" advTm="3630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70517" y="3300045"/>
            <a:ext cx="8229600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215" b="1" u="sng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www.DroughtManagement.info</a:t>
            </a:r>
            <a:endParaRPr lang="en-US" sz="2215" b="1" u="sng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41286E-2385-0636-26B8-7ECC350FCD89}"/>
              </a:ext>
            </a:extLst>
          </p:cNvPr>
          <p:cNvSpPr txBox="1"/>
          <p:nvPr/>
        </p:nvSpPr>
        <p:spPr>
          <a:xfrm>
            <a:off x="7753268" y="41936"/>
            <a:ext cx="4234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IDMP Virtual Exchanges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cop16 #drought | Flood and Drought Management Programmes WMO - GWP">
            <a:extLst>
              <a:ext uri="{FF2B5EF4-FFF2-40B4-BE49-F238E27FC236}">
                <a16:creationId xmlns:a16="http://schemas.microsoft.com/office/drawing/2014/main" id="{D0A1D840-80B3-C16E-D209-282A07276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16B29-9A02-3838-2F4C-9FA96C918EED}"/>
              </a:ext>
            </a:extLst>
          </p:cNvPr>
          <p:cNvSpPr txBox="1"/>
          <p:nvPr/>
        </p:nvSpPr>
        <p:spPr>
          <a:xfrm>
            <a:off x="7153275" y="1715571"/>
            <a:ext cx="4512468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prstClr val="black"/>
                </a:solidFill>
              </a:rPr>
              <a:t>171 Participants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prstClr val="black"/>
                </a:solidFill>
              </a:rPr>
              <a:t>Many UNCCD focal points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Next one in May on drought monitoring with examples form all over the world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prstClr val="black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prstClr val="black"/>
                </a:solidFill>
              </a:rPr>
              <a:t>Send us an email to be included in our email list: </a:t>
            </a:r>
            <a:r>
              <a:rPr lang="en-GB" sz="1800" b="1" dirty="0">
                <a:solidFill>
                  <a:prstClr val="black"/>
                </a:solidFill>
                <a:hlinkClick r:id="rId3"/>
              </a:rPr>
              <a:t>valentin.aich@gwp.org</a:t>
            </a:r>
            <a:r>
              <a:rPr lang="en-GB" sz="1800" b="1" dirty="0">
                <a:solidFill>
                  <a:prstClr val="black"/>
                </a:solidFill>
              </a:rPr>
              <a:t> or </a:t>
            </a:r>
            <a:r>
              <a:rPr lang="en-GB" sz="1800" b="1" dirty="0">
                <a:solidFill>
                  <a:prstClr val="black"/>
                </a:solidFill>
                <a:hlinkClick r:id="rId4"/>
              </a:rPr>
              <a:t>rstefanski@wmo.int</a:t>
            </a:r>
            <a:r>
              <a:rPr lang="en-GB" sz="1800" b="1" dirty="0">
                <a:solidFill>
                  <a:prstClr val="black"/>
                </a:solidFill>
              </a:rPr>
              <a:t> </a:t>
            </a:r>
            <a:endParaRPr lang="sv-SE" sz="1800" b="1" dirty="0">
              <a:solidFill>
                <a:srgbClr val="5BABD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0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6"/>
    </mc:Choice>
    <mc:Fallback xmlns="">
      <p:transition spd="slow" advTm="420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93FF49F-5F83-4195-8F7C-F180392E33CC}"/>
              </a:ext>
            </a:extLst>
          </p:cNvPr>
          <p:cNvSpPr txBox="1"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569BA644-095C-4842-86DB-4209A1628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2B1BD7-931D-4B5D-9258-A3CA15EBCAF8}"/>
              </a:ext>
            </a:extLst>
          </p:cNvPr>
          <p:cNvSpPr txBox="1"/>
          <p:nvPr/>
        </p:nvSpPr>
        <p:spPr>
          <a:xfrm>
            <a:off x="5240214" y="112295"/>
            <a:ext cx="6843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Droughts are among the most complex natural hazards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800" b="1" i="0" u="none" strike="noStrike" kern="1200" cap="none" spc="0" normalizeH="0" baseline="0" noProof="0" dirty="0">
              <a:ln>
                <a:noFill/>
              </a:ln>
              <a:solidFill>
                <a:srgbClr val="F6891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517AEB2E-DF21-4F0C-B89E-B1AB23C0F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497290"/>
            <a:ext cx="5912127" cy="41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3600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Drought is a creeping phenomenon with slow onset</a:t>
            </a:r>
          </a:p>
          <a:p>
            <a:pPr marL="3600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Impacts of drought can accumulate gradually</a:t>
            </a:r>
          </a:p>
          <a:p>
            <a:pPr marL="3600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Lack of precise and universal definition for drought leads to confusion about when a drought begins and when it ends </a:t>
            </a:r>
          </a:p>
          <a:p>
            <a:pPr marL="3600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Leads to uncertainty on precise time to implement emergency response actions or mitigation measures.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9"/>
    </mc:Choice>
    <mc:Fallback xmlns="">
      <p:transition spd="slow" advTm="345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7492BEFA-81BA-6844-EFD0-B2853683C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54" y="1886662"/>
            <a:ext cx="5333882" cy="186950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4CEDC-3BC9-566B-54DE-8E550EFFCEF5}"/>
              </a:ext>
            </a:extLst>
          </p:cNvPr>
          <p:cNvSpPr txBox="1"/>
          <p:nvPr/>
        </p:nvSpPr>
        <p:spPr>
          <a:xfrm>
            <a:off x="-1" y="-1"/>
            <a:ext cx="6196386" cy="707886"/>
          </a:xfrm>
          <a:prstGeom prst="rect">
            <a:avLst/>
          </a:prstGeom>
          <a:solidFill>
            <a:srgbClr val="8DB525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Workstreams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950FE4-DA53-4039-F77A-2B1E5DF3498C}"/>
              </a:ext>
            </a:extLst>
          </p:cNvPr>
          <p:cNvGraphicFramePr>
            <a:graphicFrameLocks noGrp="1"/>
          </p:cNvGraphicFramePr>
          <p:nvPr/>
        </p:nvGraphicFramePr>
        <p:xfrm>
          <a:off x="1" y="2018209"/>
          <a:ext cx="12191999" cy="483979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91312">
                  <a:extLst>
                    <a:ext uri="{9D8B030D-6E8A-4147-A177-3AD203B41FA5}">
                      <a16:colId xmlns:a16="http://schemas.microsoft.com/office/drawing/2014/main" val="206048675"/>
                    </a:ext>
                  </a:extLst>
                </a:gridCol>
                <a:gridCol w="7847838">
                  <a:extLst>
                    <a:ext uri="{9D8B030D-6E8A-4147-A177-3AD203B41FA5}">
                      <a16:colId xmlns:a16="http://schemas.microsoft.com/office/drawing/2014/main" val="3161461561"/>
                    </a:ext>
                  </a:extLst>
                </a:gridCol>
                <a:gridCol w="3752849">
                  <a:extLst>
                    <a:ext uri="{9D8B030D-6E8A-4147-A177-3AD203B41FA5}">
                      <a16:colId xmlns:a16="http://schemas.microsoft.com/office/drawing/2014/main" val="3257750140"/>
                    </a:ext>
                  </a:extLst>
                </a:gridCol>
              </a:tblGrid>
              <a:tr h="476108">
                <a:tc>
                  <a:txBody>
                    <a:bodyPr/>
                    <a:lstStyle/>
                    <a:p>
                      <a:pPr fontAlgn="base"/>
                      <a:r>
                        <a:rPr lang="en-US" sz="2200" dirty="0">
                          <a:effectLst/>
                        </a:rPr>
                        <a:t>N°</a:t>
                      </a:r>
                      <a:endParaRPr lang="en-CH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dirty="0">
                          <a:effectLst/>
                        </a:rPr>
                        <a:t>Workstream</a:t>
                      </a:r>
                      <a:r>
                        <a:rPr lang="en-CH" sz="2200" dirty="0">
                          <a:effectLst/>
                        </a:rPr>
                        <a:t> </a:t>
                      </a:r>
                      <a:endParaRPr lang="en-CH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>
                          <a:effectLst/>
                        </a:rPr>
                        <a:t>Leading organizations</a:t>
                      </a:r>
                      <a:endParaRPr lang="en-CH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322592"/>
                  </a:ext>
                </a:extLst>
              </a:tr>
              <a:tr h="445924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1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Drought resilience and global alignment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UNDRR/NOAA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834483"/>
                  </a:ext>
                </a:extLst>
              </a:tr>
              <a:tr h="796293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2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Drought risk governance: The regional, national, and local challenges</a:t>
                      </a:r>
                      <a:r>
                        <a:rPr lang="en-CH" sz="2200" b="1" dirty="0">
                          <a:effectLst/>
                        </a:rPr>
                        <a:t> 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UNCCD/UNESCO</a:t>
                      </a:r>
                      <a:r>
                        <a:rPr lang="en-CH" sz="2200" b="1" dirty="0">
                          <a:effectLst/>
                        </a:rPr>
                        <a:t> 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3011104"/>
                  </a:ext>
                </a:extLst>
              </a:tr>
              <a:tr h="445924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3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Drought Impact monitoring, assessment and forecasting</a:t>
                      </a:r>
                      <a:r>
                        <a:rPr lang="en-CH" sz="2200" b="1" dirty="0">
                          <a:effectLst/>
                        </a:rPr>
                        <a:t> 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WMO/NDMC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329876"/>
                  </a:ext>
                </a:extLst>
              </a:tr>
              <a:tr h="445924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4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Policies into action</a:t>
                      </a:r>
                      <a:r>
                        <a:rPr lang="en-CH" sz="2200" b="1" dirty="0">
                          <a:effectLst/>
                        </a:rPr>
                        <a:t> 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UNCCD/FAO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881642"/>
                  </a:ext>
                </a:extLst>
              </a:tr>
              <a:tr h="445924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5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Ecosystems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IWMI/IUCN/TNC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318018"/>
                  </a:ext>
                </a:extLst>
              </a:tr>
              <a:tr h="445924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6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Social inclusion and climate justice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GWP/IWMI/IOM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2502498"/>
                  </a:ext>
                </a:extLst>
              </a:tr>
              <a:tr h="445924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7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Drought risk finance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FAO/GM UNCCD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833924"/>
                  </a:ext>
                </a:extLst>
              </a:tr>
              <a:tr h="445924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>
                          <a:effectLst/>
                        </a:rPr>
                        <a:t>8</a:t>
                      </a:r>
                      <a:r>
                        <a:rPr lang="en-CH" sz="2200" b="1">
                          <a:effectLst/>
                        </a:rPr>
                        <a:t> </a:t>
                      </a:r>
                      <a:endParaRPr lang="en-CH" sz="2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Public-private-civil society partnerships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</a:rPr>
                        <a:t>WMO/GWP/World Bank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6672998"/>
                  </a:ext>
                </a:extLst>
              </a:tr>
              <a:tr h="445924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</a:t>
                      </a:r>
                      <a:endParaRPr lang="en-CH" sz="2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Health</a:t>
                      </a:r>
                      <a:endParaRPr lang="en-CH" sz="2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University Nebraska/ WHO </a:t>
                      </a:r>
                      <a:endParaRPr lang="en-CH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4175980"/>
                  </a:ext>
                </a:extLst>
              </a:tr>
            </a:tbl>
          </a:graphicData>
        </a:graphic>
      </p:graphicFrame>
      <p:pic>
        <p:nvPicPr>
          <p:cNvPr id="6" name="Picture 5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614C9A05-F7F9-A369-C512-8F2B99E5D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52" y="-1"/>
            <a:ext cx="5758149" cy="201820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446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70"/>
    </mc:Choice>
    <mc:Fallback xmlns="">
      <p:transition spd="slow" advTm="4967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BA5A-037F-70D4-5572-8F3A0827D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257CD0-1A82-8B72-CF78-896444D5EC0C}"/>
              </a:ext>
            </a:extLst>
          </p:cNvPr>
          <p:cNvSpPr/>
          <p:nvPr/>
        </p:nvSpPr>
        <p:spPr>
          <a:xfrm>
            <a:off x="439154" y="5348038"/>
            <a:ext cx="4241131" cy="13270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 sz="27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391CE0-E546-52D4-1A64-D631E66A18DE}"/>
              </a:ext>
            </a:extLst>
          </p:cNvPr>
          <p:cNvSpPr txBox="1">
            <a:spLocks/>
          </p:cNvSpPr>
          <p:nvPr/>
        </p:nvSpPr>
        <p:spPr>
          <a:xfrm>
            <a:off x="281261" y="210622"/>
            <a:ext cx="11380255" cy="10658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12"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</a:rPr>
              <a:t>Drought Resilience +10 Conference </a:t>
            </a:r>
          </a:p>
          <a:p>
            <a:pPr algn="l" defTabSz="457212">
              <a:spcAft>
                <a:spcPts val="600"/>
              </a:spcAft>
            </a:pPr>
            <a:r>
              <a:rPr lang="en-US" sz="3200" b="1" kern="1200" dirty="0">
                <a:solidFill>
                  <a:srgbClr val="0070C0"/>
                </a:solidFill>
                <a:latin typeface="+mj-lt"/>
                <a:ea typeface="Calibri"/>
                <a:cs typeface="Calibri"/>
              </a:rPr>
              <a:t>30 Sep – 2 Oct 2024        Geneva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BC93C1B-AC52-AFF4-812B-144DEECAE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867" y="5540032"/>
            <a:ext cx="2489200" cy="1447799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800" b="1" dirty="0">
                <a:solidFill>
                  <a:srgbClr val="0070C0"/>
                </a:solidFill>
                <a:latin typeface="inherit"/>
              </a:rPr>
              <a:t>Conference Conclusions and Recommendations </a:t>
            </a:r>
            <a:endParaRPr lang="en-US" b="1" dirty="0">
              <a:solidFill>
                <a:srgbClr val="000000"/>
              </a:solidFill>
              <a:latin typeface="inherit"/>
            </a:endParaRPr>
          </a:p>
          <a:p>
            <a:pPr indent="0">
              <a:buNone/>
            </a:pPr>
            <a:r>
              <a:rPr lang="en-US" sz="1800" b="1" dirty="0">
                <a:solidFill>
                  <a:srgbClr val="000000"/>
                </a:solidFill>
                <a:latin typeface="inherit"/>
              </a:rPr>
              <a:t>         Scan QR code</a:t>
            </a:r>
            <a:endParaRPr lang="en-US" sz="1600" dirty="0">
              <a:ea typeface="Calibri"/>
              <a:cs typeface="Calibri"/>
            </a:endParaRPr>
          </a:p>
          <a:p>
            <a:pPr marL="342282" indent="-342282">
              <a:lnSpc>
                <a:spcPct val="90000"/>
              </a:lnSpc>
            </a:pPr>
            <a:endParaRPr lang="en-US" sz="2400" dirty="0">
              <a:ea typeface="Calibri"/>
              <a:cs typeface="Calibri"/>
            </a:endParaRPr>
          </a:p>
          <a:p>
            <a:pPr marL="342282" indent="-342282">
              <a:lnSpc>
                <a:spcPct val="90000"/>
              </a:lnSpc>
            </a:pPr>
            <a:endParaRPr lang="en-US" sz="2000" dirty="0">
              <a:ea typeface="Calibri"/>
              <a:cs typeface="Calibri"/>
            </a:endParaRPr>
          </a:p>
          <a:p>
            <a:pPr marL="342282" indent="-342282">
              <a:lnSpc>
                <a:spcPct val="90000"/>
              </a:lnSpc>
            </a:pPr>
            <a:endParaRPr lang="en-US" sz="2000" b="1" dirty="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b="1" dirty="0">
              <a:ea typeface="Calibri"/>
              <a:cs typeface="Calibri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0340BDF-BC1D-B472-3D35-00FCCD01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688" y="105631"/>
            <a:ext cx="2845896" cy="999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2EA02-C805-7BB1-4ECD-CA0639D8151D}"/>
              </a:ext>
            </a:extLst>
          </p:cNvPr>
          <p:cNvSpPr txBox="1"/>
          <p:nvPr/>
        </p:nvSpPr>
        <p:spPr>
          <a:xfrm>
            <a:off x="298194" y="1309852"/>
            <a:ext cx="112673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b="1" i="0" dirty="0">
                <a:solidFill>
                  <a:srgbClr val="0F172A"/>
                </a:solidFill>
                <a:effectLst/>
                <a:latin typeface="Montserrat" panose="00000500000000000000" pitchFamily="2" charset="0"/>
              </a:rPr>
              <a:t>Key Takeaways </a:t>
            </a:r>
          </a:p>
          <a:p>
            <a:pPr algn="l"/>
            <a:endParaRPr lang="en-US" sz="2700" b="1" i="0" dirty="0">
              <a:solidFill>
                <a:srgbClr val="0F172A"/>
              </a:solidFill>
              <a:effectLst/>
              <a:latin typeface="Montserrat" panose="00000500000000000000" pitchFamily="2" charset="0"/>
            </a:endParaRPr>
          </a:p>
          <a:p>
            <a:pPr marL="285764" indent="-285764" algn="l">
              <a:buFont typeface="Arial" panose="020B0604020202020204" pitchFamily="34" charset="0"/>
              <a:buChar char="•"/>
            </a:pPr>
            <a:r>
              <a:rPr lang="en-US" sz="2133" b="1" i="0" dirty="0">
                <a:solidFill>
                  <a:srgbClr val="0F172A"/>
                </a:solidFill>
                <a:effectLst/>
                <a:latin typeface="Montserrat" panose="00000500000000000000" pitchFamily="2" charset="0"/>
              </a:rPr>
              <a:t>We need integrated, proactive, and perspective drought management to cope with drought.</a:t>
            </a:r>
          </a:p>
          <a:p>
            <a:pPr marL="285764" indent="-285764" algn="l">
              <a:buFont typeface="Arial" panose="020B0604020202020204" pitchFamily="34" charset="0"/>
              <a:buChar char="•"/>
            </a:pPr>
            <a:r>
              <a:rPr lang="en-US" sz="2133" b="1" i="0" dirty="0">
                <a:solidFill>
                  <a:srgbClr val="0F172A"/>
                </a:solidFill>
                <a:effectLst/>
                <a:latin typeface="Montserrat" panose="00000500000000000000" pitchFamily="2" charset="0"/>
              </a:rPr>
              <a:t>Cross-sectoral and whole-of-society approaches must be integrated into national drought policies.</a:t>
            </a:r>
          </a:p>
          <a:p>
            <a:pPr marL="285764" indent="-285764" algn="l">
              <a:buFont typeface="Arial" panose="020B0604020202020204" pitchFamily="34" charset="0"/>
              <a:buChar char="•"/>
            </a:pPr>
            <a:r>
              <a:rPr lang="en-US" sz="2133" b="1" i="0" dirty="0">
                <a:solidFill>
                  <a:srgbClr val="0F172A"/>
                </a:solidFill>
                <a:effectLst/>
                <a:latin typeface="Montserrat" panose="00000500000000000000" pitchFamily="2" charset="0"/>
              </a:rPr>
              <a:t>Strengthening data-sharing and monitoring systems is crucial.</a:t>
            </a:r>
          </a:p>
          <a:p>
            <a:pPr marL="285764" indent="-285764" algn="l">
              <a:buFont typeface="Arial" panose="020B0604020202020204" pitchFamily="34" charset="0"/>
              <a:buChar char="•"/>
            </a:pPr>
            <a:r>
              <a:rPr lang="en-US" sz="2133" b="1" i="0" dirty="0">
                <a:solidFill>
                  <a:srgbClr val="0F172A"/>
                </a:solidFill>
                <a:effectLst/>
                <a:latin typeface="Montserrat" panose="00000500000000000000" pitchFamily="2" charset="0"/>
              </a:rPr>
              <a:t>Drought action is central to sustainable development, climate adaptation and Early Warnings for All.</a:t>
            </a:r>
          </a:p>
          <a:p>
            <a:pPr marL="285764" indent="-285764" algn="l">
              <a:buFont typeface="Arial" panose="020B0604020202020204" pitchFamily="34" charset="0"/>
              <a:buChar char="•"/>
            </a:pPr>
            <a:r>
              <a:rPr lang="en-US" sz="2133" b="1" i="0" dirty="0">
                <a:solidFill>
                  <a:srgbClr val="0F172A"/>
                </a:solidFill>
                <a:effectLst/>
                <a:latin typeface="Montserrat" panose="00000500000000000000" pitchFamily="2" charset="0"/>
              </a:rPr>
              <a:t>There is a critical need to mobilize resources and strengthen political will for drought resilience.</a:t>
            </a:r>
            <a:endParaRPr lang="en-US" sz="2700" b="1" i="0" dirty="0">
              <a:solidFill>
                <a:srgbClr val="0F172A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73586D4-B481-FEBA-E27A-5B12B3F47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4977807"/>
            <a:ext cx="1309294" cy="16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34"/>
    </mc:Choice>
    <mc:Fallback xmlns="">
      <p:transition spd="slow" advTm="4533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70517" y="3300045"/>
            <a:ext cx="8229600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215" b="1" u="sng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www.DroughtManagement.info</a:t>
            </a:r>
            <a:endParaRPr lang="en-US" sz="2215" b="1" u="sng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4C36D6-257B-CA4E-D33A-C69290A9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03" y="851038"/>
            <a:ext cx="9210675" cy="600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41286E-2385-0636-26B8-7ECC350FCD89}"/>
              </a:ext>
            </a:extLst>
          </p:cNvPr>
          <p:cNvSpPr txBox="1"/>
          <p:nvPr/>
        </p:nvSpPr>
        <p:spPr>
          <a:xfrm>
            <a:off x="6992515" y="112295"/>
            <a:ext cx="5090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IDMP Community of Practice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143F1-882B-BB1B-4851-1D35EB3AD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79" y="721895"/>
            <a:ext cx="10294041" cy="61361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E45D6A-6545-9687-0BA2-129795BE7A5B}"/>
              </a:ext>
            </a:extLst>
          </p:cNvPr>
          <p:cNvSpPr/>
          <p:nvPr/>
        </p:nvSpPr>
        <p:spPr>
          <a:xfrm>
            <a:off x="9615129" y="2719138"/>
            <a:ext cx="1879039" cy="1135382"/>
          </a:xfrm>
          <a:prstGeom prst="rect">
            <a:avLst/>
          </a:prstGeom>
          <a:solidFill>
            <a:srgbClr val="F689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Currently 241 members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40738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0"/>
    </mc:Choice>
    <mc:Fallback xmlns="">
      <p:transition spd="slow" advTm="2964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01 at 10.31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4" y="1095661"/>
            <a:ext cx="8440615" cy="3035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0682" y="27321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 in touch</a:t>
            </a:r>
            <a:r>
              <a:rPr lang="en-GB" sz="3200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32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Integrated Drought Management Helpdesk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75694" y="4184578"/>
            <a:ext cx="8440615" cy="625023"/>
          </a:xfrm>
          <a:prstGeom prst="rect">
            <a:avLst/>
          </a:prstGeom>
          <a:solidFill>
            <a:srgbClr val="2BB4E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1192" y="4281120"/>
            <a:ext cx="8229600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215" b="1" u="sng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www.DroughtManagement.info</a:t>
            </a:r>
            <a:endParaRPr lang="en-US" sz="2215" b="1" u="sng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75693" y="1095660"/>
            <a:ext cx="2792908" cy="293766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61992-4274-4A04-A899-8E552B9C1104}"/>
              </a:ext>
            </a:extLst>
          </p:cNvPr>
          <p:cNvSpPr/>
          <p:nvPr/>
        </p:nvSpPr>
        <p:spPr>
          <a:xfrm>
            <a:off x="1875694" y="4779353"/>
            <a:ext cx="84607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041" algn="ctr">
              <a:defRPr/>
            </a:pPr>
            <a:r>
              <a:rPr lang="sv-SE" sz="2000" b="1" dirty="0">
                <a:solidFill>
                  <a:srgbClr val="5BABD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idmp@wmo.int</a:t>
            </a:r>
          </a:p>
          <a:p>
            <a:pPr marL="422041" algn="ctr">
              <a:defRPr/>
            </a:pPr>
            <a:r>
              <a:rPr lang="sv-SE" sz="2000" b="1" dirty="0">
                <a:solidFill>
                  <a:srgbClr val="5BABD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valentin.aich@gwp.org</a:t>
            </a:r>
          </a:p>
          <a:p>
            <a:pPr marL="422041" algn="ctr">
              <a:defRPr/>
            </a:pPr>
            <a:r>
              <a:rPr lang="sv-SE" sz="2000" b="1" dirty="0">
                <a:solidFill>
                  <a:srgbClr val="5BABD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rstefanski@wmo.int</a:t>
            </a:r>
          </a:p>
          <a:p>
            <a:pPr marL="422041" algn="ctr">
              <a:defRPr/>
            </a:pPr>
            <a:r>
              <a:rPr lang="sv-SE" sz="2000" b="1" dirty="0">
                <a:solidFill>
                  <a:srgbClr val="5BABD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46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28"/>
    </mc:Choice>
    <mc:Fallback xmlns="">
      <p:transition spd="slow" advTm="488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10FCA-EC82-4D71-9060-17463A6BCCFB}"/>
              </a:ext>
            </a:extLst>
          </p:cNvPr>
          <p:cNvSpPr txBox="1"/>
          <p:nvPr/>
        </p:nvSpPr>
        <p:spPr>
          <a:xfrm>
            <a:off x="6753027" y="112295"/>
            <a:ext cx="5330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Observed increase in droughts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1C938CE-B443-4A51-8B86-DB5AE3E6FE80}"/>
              </a:ext>
            </a:extLst>
          </p:cNvPr>
          <p:cNvSpPr txBox="1">
            <a:spLocks/>
          </p:cNvSpPr>
          <p:nvPr/>
        </p:nvSpPr>
        <p:spPr>
          <a:xfrm>
            <a:off x="607656" y="1240994"/>
            <a:ext cx="9710016" cy="977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From the 2021 6</a:t>
            </a:r>
            <a:r>
              <a:rPr lang="en-GB" baseline="30000"/>
              <a:t>th</a:t>
            </a:r>
            <a:r>
              <a:rPr lang="en-GB"/>
              <a:t> Assessment Report of the IPCC, WGI: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43BAD-EB02-4D08-BCA4-D7C3C03FE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49" y="774269"/>
            <a:ext cx="11646101" cy="46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66"/>
    </mc:Choice>
    <mc:Fallback xmlns="">
      <p:transition spd="slow" advTm="327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C390E7-E1D1-4B5B-BD81-DCBD6182EAAE}"/>
              </a:ext>
            </a:extLst>
          </p:cNvPr>
          <p:cNvSpPr txBox="1"/>
          <p:nvPr/>
        </p:nvSpPr>
        <p:spPr>
          <a:xfrm>
            <a:off x="6782009" y="112295"/>
            <a:ext cx="5301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Projections for future drought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44835-967D-4CF8-8577-0CA9488AD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75"/>
          <a:stretch/>
        </p:blipFill>
        <p:spPr>
          <a:xfrm>
            <a:off x="685800" y="0"/>
            <a:ext cx="5743575" cy="686038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73A7E81-5112-48FD-A96D-CCF8251E820D}"/>
              </a:ext>
            </a:extLst>
          </p:cNvPr>
          <p:cNvSpPr/>
          <p:nvPr/>
        </p:nvSpPr>
        <p:spPr>
          <a:xfrm>
            <a:off x="6782009" y="1166842"/>
            <a:ext cx="5108111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MS PGothic"/>
              </a:rPr>
              <a:t>Even in a “best case” scenario,</a:t>
            </a:r>
            <a:r>
              <a:rPr lang="es-UY" altLang="zh-CN" sz="2400" b="1" dirty="0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es-UY" altLang="zh-CN" sz="2400" b="1" dirty="0" err="1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when</a:t>
            </a:r>
            <a:r>
              <a:rPr lang="es-UY" altLang="zh-CN" sz="2400" b="1" dirty="0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es-UY" altLang="zh-CN" sz="2400" b="1" dirty="0" err="1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achieving</a:t>
            </a:r>
            <a:r>
              <a:rPr lang="es-UY" altLang="zh-CN" sz="2400" b="1" dirty="0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 Paris </a:t>
            </a:r>
            <a:r>
              <a:rPr lang="es-UY" altLang="zh-CN" sz="2400" b="1" dirty="0" err="1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goals</a:t>
            </a:r>
            <a:r>
              <a:rPr lang="es-UY" altLang="zh-CN" sz="2400" b="1" dirty="0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es-UY" altLang="zh-CN" sz="2400" b="1" dirty="0">
                <a:solidFill>
                  <a:prstClr val="black"/>
                </a:solidFill>
                <a:ea typeface="MS PGothic"/>
                <a:cs typeface="Calibri"/>
              </a:rPr>
              <a:t>(</a:t>
            </a:r>
            <a:r>
              <a:rPr lang="es-UY" altLang="zh-CN" sz="2400" b="1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1.5°C </a:t>
            </a:r>
            <a:r>
              <a:rPr lang="es-UY" altLang="zh-CN" sz="2400" b="1" dirty="0" err="1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warming</a:t>
            </a:r>
            <a:r>
              <a:rPr lang="es-UY" altLang="zh-CN" sz="2400" b="1" dirty="0">
                <a:solidFill>
                  <a:prstClr val="black"/>
                </a:solidFill>
                <a:latin typeface="Calibri"/>
                <a:ea typeface="MS PGothic"/>
                <a:cs typeface="Calibri"/>
              </a:rPr>
              <a:t>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prstClr val="black"/>
                </a:solidFill>
                <a:ea typeface="MS PGothic"/>
              </a:rPr>
              <a:t>Drought will occur 2 time more often and will be significantly more severe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prstClr val="black"/>
                </a:solidFill>
                <a:ea typeface="MS PGothic"/>
              </a:rPr>
              <a:t>“There will be an increasing occurrence of some extreme events unprecedented in the observational record with additional global warming, even at </a:t>
            </a:r>
            <a:r>
              <a:rPr lang="en-US" altLang="zh-CN" sz="24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1.5°C </a:t>
            </a:r>
            <a:r>
              <a:rPr lang="en-US" altLang="zh-CN" sz="2400" dirty="0">
                <a:solidFill>
                  <a:prstClr val="black"/>
                </a:solidFill>
                <a:ea typeface="MS PGothic"/>
              </a:rPr>
              <a:t>of global warming”</a:t>
            </a:r>
          </a:p>
        </p:txBody>
      </p:sp>
    </p:spTree>
    <p:extLst>
      <p:ext uri="{BB962C8B-B14F-4D97-AF65-F5344CB8AC3E}">
        <p14:creationId xmlns:p14="http://schemas.microsoft.com/office/powerpoint/2010/main" val="20535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0"/>
    </mc:Choice>
    <mc:Fallback xmlns="">
      <p:transition spd="slow" advTm="443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C390E7-E1D1-4B5B-BD81-DCBD6182EAAE}"/>
              </a:ext>
            </a:extLst>
          </p:cNvPr>
          <p:cNvSpPr txBox="1"/>
          <p:nvPr/>
        </p:nvSpPr>
        <p:spPr>
          <a:xfrm>
            <a:off x="5886892" y="112295"/>
            <a:ext cx="6196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 and does it matter economically?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Annual economic losses caused by weather - and climate - related extreme events in the EU Member States">
            <a:extLst>
              <a:ext uri="{FF2B5EF4-FFF2-40B4-BE49-F238E27FC236}">
                <a16:creationId xmlns:a16="http://schemas.microsoft.com/office/drawing/2014/main" id="{E73456EC-C80C-10EA-0050-D6230001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450"/>
            <a:ext cx="12192000" cy="52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88D07-5A8B-0247-9B9D-E5A8AE78D7B2}"/>
              </a:ext>
            </a:extLst>
          </p:cNvPr>
          <p:cNvSpPr txBox="1"/>
          <p:nvPr/>
        </p:nvSpPr>
        <p:spPr>
          <a:xfrm>
            <a:off x="388737" y="1075867"/>
            <a:ext cx="5317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3D5265"/>
                </a:solidFill>
                <a:effectLst/>
                <a:latin typeface="Roboto" panose="02000000000000000000" pitchFamily="2" charset="0"/>
              </a:rPr>
              <a:t>Annual economic losses caused by weather - and climate-related extreme events in the EU</a:t>
            </a:r>
            <a:endParaRPr lang="en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F56E3-A2DB-B1C8-F288-2F1F27BFAF2C}"/>
              </a:ext>
            </a:extLst>
          </p:cNvPr>
          <p:cNvSpPr txBox="1"/>
          <p:nvPr/>
        </p:nvSpPr>
        <p:spPr>
          <a:xfrm>
            <a:off x="5547360" y="6220898"/>
            <a:ext cx="43525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dirty="0">
                <a:ea typeface="MS PGothic"/>
              </a:rPr>
              <a:t>8th Environment Action Programme (European Environment Agency)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702D4-B7F7-CA97-0EF2-40F80C32A1C9}"/>
              </a:ext>
            </a:extLst>
          </p:cNvPr>
          <p:cNvSpPr txBox="1"/>
          <p:nvPr/>
        </p:nvSpPr>
        <p:spPr>
          <a:xfrm>
            <a:off x="6094593" y="891201"/>
            <a:ext cx="61051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D5265"/>
                </a:solidFill>
                <a:effectLst/>
                <a:latin typeface="Roboto" panose="02000000000000000000" pitchFamily="2" charset="0"/>
              </a:rPr>
              <a:t>Losses  1980 and 2022</a:t>
            </a:r>
            <a:r>
              <a:rPr lang="en-US" dirty="0">
                <a:solidFill>
                  <a:srgbClr val="3D5265"/>
                </a:solidFill>
                <a:latin typeface="Roboto" panose="02000000000000000000" pitchFamily="2" charset="0"/>
              </a:rPr>
              <a:t>: </a:t>
            </a:r>
            <a:r>
              <a:rPr lang="en-US" b="0" i="0" dirty="0">
                <a:solidFill>
                  <a:srgbClr val="3D5265"/>
                </a:solidFill>
                <a:effectLst/>
                <a:latin typeface="Roboto" panose="02000000000000000000" pitchFamily="2" charset="0"/>
              </a:rPr>
              <a:t>estimated EUR 650 billion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D5265"/>
                </a:solidFill>
                <a:latin typeface="Roboto" panose="02000000000000000000" pitchFamily="2" charset="0"/>
              </a:rPr>
              <a:t>Most expensive: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D5265"/>
                </a:solidFill>
                <a:latin typeface="Roboto" panose="02000000000000000000" pitchFamily="2" charset="0"/>
              </a:rPr>
              <a:t>2002 flood central Europe: 34 bio 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D5265"/>
                </a:solidFill>
                <a:latin typeface="Roboto" panose="02000000000000000000" pitchFamily="2" charset="0"/>
              </a:rPr>
              <a:t>2021 flood Germany &amp; Belgium 44 bio 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D5265"/>
                </a:solidFill>
                <a:latin typeface="Roboto" panose="02000000000000000000" pitchFamily="2" charset="0"/>
              </a:rPr>
              <a:t>2022 drought and heat: 40 bio €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843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8"/>
    </mc:Choice>
    <mc:Fallback xmlns="">
      <p:transition spd="slow" advTm="2835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909BE9-F43E-1FFA-3314-38EFF4C7E964}"/>
              </a:ext>
            </a:extLst>
          </p:cNvPr>
          <p:cNvSpPr txBox="1"/>
          <p:nvPr/>
        </p:nvSpPr>
        <p:spPr>
          <a:xfrm>
            <a:off x="249088" y="299201"/>
            <a:ext cx="1125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do we go from CRISIS management to RISK management?</a:t>
            </a:r>
          </a:p>
        </p:txBody>
      </p:sp>
      <p:pic>
        <p:nvPicPr>
          <p:cNvPr id="3" name="Google Shape;278;p5">
            <a:extLst>
              <a:ext uri="{FF2B5EF4-FFF2-40B4-BE49-F238E27FC236}">
                <a16:creationId xmlns:a16="http://schemas.microsoft.com/office/drawing/2014/main" id="{409E4640-102B-807E-8ED6-8E308F4E80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5490379" y="1404500"/>
            <a:ext cx="6549221" cy="37705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Google Shape;281;p5">
            <a:extLst>
              <a:ext uri="{FF2B5EF4-FFF2-40B4-BE49-F238E27FC236}">
                <a16:creationId xmlns:a16="http://schemas.microsoft.com/office/drawing/2014/main" id="{7B719940-BB96-A280-4DD3-DF0924293357}"/>
              </a:ext>
            </a:extLst>
          </p:cNvPr>
          <p:cNvSpPr/>
          <p:nvPr/>
        </p:nvSpPr>
        <p:spPr>
          <a:xfrm>
            <a:off x="252083" y="1404500"/>
            <a:ext cx="4953003" cy="45858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Developing integrated </a:t>
            </a:r>
            <a:r>
              <a:rPr lang="en-US" sz="2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monitoring and drought early warning systems 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 associated information delivery systems</a:t>
            </a: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SzPts val="2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Improvement and application of seasonal and shorter-term </a:t>
            </a:r>
            <a:r>
              <a:rPr lang="en-US" sz="2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forecasts</a:t>
            </a: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SzPts val="2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Developing </a:t>
            </a:r>
            <a:r>
              <a:rPr lang="en-US" sz="2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preparedness plans 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at various levels/ sectors</a:t>
            </a:r>
            <a:endParaRPr lang="en-US" sz="140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SzPts val="2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Adopting </a:t>
            </a:r>
            <a:r>
              <a:rPr lang="en-US" sz="2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mitigation actions 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 </a:t>
            </a:r>
            <a:r>
              <a:rPr lang="en-US" sz="2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programmes</a:t>
            </a: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SzPts val="2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Providing an organizational structure and </a:t>
            </a:r>
            <a:r>
              <a:rPr lang="en-US" sz="2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coordination</a:t>
            </a:r>
            <a:r>
              <a:rPr lang="en-US" sz="22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within and between levels of government and with stakeholders.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2"/>
    </mc:Choice>
    <mc:Fallback xmlns="">
      <p:transition spd="slow" advTm="444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7D2ABB-A0F7-A73D-7E2F-2DC51FD3F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15557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AF354D-9B52-617F-AF95-82FDD96D904D}"/>
              </a:ext>
            </a:extLst>
          </p:cNvPr>
          <p:cNvSpPr txBox="1"/>
          <p:nvPr/>
        </p:nvSpPr>
        <p:spPr>
          <a:xfrm>
            <a:off x="7451834" y="684334"/>
            <a:ext cx="4536905" cy="529375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Partner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base continuously growing – at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47 in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"/>
                <a:cs typeface="Segoe UI"/>
              </a:rPr>
              <a:t>4 regional </a:t>
            </a:r>
            <a:r>
              <a:rPr lang="en-US" sz="2000" b="1" dirty="0" err="1">
                <a:latin typeface="Segoe UI"/>
                <a:cs typeface="Segoe UI"/>
              </a:rPr>
              <a:t>programmes</a:t>
            </a:r>
            <a:r>
              <a:rPr lang="en-US" sz="2000" dirty="0">
                <a:latin typeface="Segoe UI"/>
                <a:cs typeface="Segoe UI"/>
              </a:rPr>
              <a:t> work on IDM implementation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/>
                <a:cs typeface="Segoe UI"/>
              </a:rPr>
              <a:t>Runs a </a:t>
            </a:r>
            <a:r>
              <a:rPr lang="en-US" sz="2000" b="1" dirty="0" err="1">
                <a:latin typeface="Segoe UI"/>
                <a:cs typeface="Segoe UI"/>
              </a:rPr>
              <a:t>HelpDesk</a:t>
            </a:r>
            <a:r>
              <a:rPr lang="en-US" sz="2000" dirty="0">
                <a:latin typeface="Segoe UI"/>
                <a:cs typeface="Segoe UI"/>
              </a:rPr>
              <a:t> to respond to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Community of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Develops and contributes to IDM components of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projects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Develops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knowledge products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Capacity building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trainings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on IDM</a:t>
            </a:r>
            <a:endParaRPr lang="en-CH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"/>
                <a:cs typeface="Segoe UI"/>
              </a:rPr>
              <a:t>Virtual Exchanges</a:t>
            </a:r>
            <a:r>
              <a:rPr lang="en-US" sz="2000" dirty="0">
                <a:latin typeface="Segoe UI"/>
                <a:cs typeface="Segoe UI"/>
              </a:rPr>
              <a:t> 2-3 times a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"/>
                <a:cs typeface="Segoe UI"/>
              </a:rPr>
              <a:t>Youth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"/>
                <a:cs typeface="Segoe UI"/>
              </a:rPr>
              <a:t>Community of Practice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2E8260-B28E-9D66-2331-AD0FB0C1B723}"/>
              </a:ext>
            </a:extLst>
          </p:cNvPr>
          <p:cNvSpPr txBox="1"/>
          <p:nvPr/>
        </p:nvSpPr>
        <p:spPr>
          <a:xfrm>
            <a:off x="3061005" y="947544"/>
            <a:ext cx="3444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Est. 2013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after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joint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High-Level Meeting 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Of WMO, GWP, FAO, UNCCD and other partners</a:t>
            </a:r>
            <a:endParaRPr lang="en-C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E53E38-E27D-AC2C-8D07-0908D4843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964" y="2449395"/>
            <a:ext cx="5554980" cy="3413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09BE9-F43E-1FFA-3314-38EFF4C7E964}"/>
              </a:ext>
            </a:extLst>
          </p:cNvPr>
          <p:cNvSpPr txBox="1"/>
          <p:nvPr/>
        </p:nvSpPr>
        <p:spPr>
          <a:xfrm>
            <a:off x="3173264" y="112295"/>
            <a:ext cx="8910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IDMP: 12 Years of Integrated Drought Management</a:t>
            </a:r>
            <a:endParaRPr lang="fr-CH" sz="2800" b="1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4DC832-B18E-CCE8-BA5F-B50EACD20AB2}"/>
              </a:ext>
            </a:extLst>
          </p:cNvPr>
          <p:cNvSpPr/>
          <p:nvPr/>
        </p:nvSpPr>
        <p:spPr>
          <a:xfrm>
            <a:off x="72030" y="5216824"/>
            <a:ext cx="3101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Information hub: </a:t>
            </a:r>
          </a:p>
          <a:p>
            <a:pPr algn="ctr"/>
            <a:r>
              <a:rPr lang="en-CH" b="1" dirty="0"/>
              <a:t>droughtmanagement.info</a:t>
            </a:r>
          </a:p>
        </p:txBody>
      </p:sp>
    </p:spTree>
    <p:extLst>
      <p:ext uri="{BB962C8B-B14F-4D97-AF65-F5344CB8AC3E}">
        <p14:creationId xmlns:p14="http://schemas.microsoft.com/office/powerpoint/2010/main" val="771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6"/>
    </mc:Choice>
    <mc:Fallback xmlns="">
      <p:transition spd="slow" advTm="585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2F3E4CC-D6AE-4D6E-B146-98D25015439A}"/>
              </a:ext>
            </a:extLst>
          </p:cNvPr>
          <p:cNvSpPr txBox="1"/>
          <p:nvPr/>
        </p:nvSpPr>
        <p:spPr>
          <a:xfrm>
            <a:off x="6063864" y="112295"/>
            <a:ext cx="601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2084C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we work: 3 strategic domains</a:t>
            </a:r>
            <a:endParaRPr lang="fr-CH" sz="2800" b="1" dirty="0">
              <a:solidFill>
                <a:srgbClr val="2084C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C97B70-E98E-7AE4-2264-9E3B76ED4ABD}"/>
              </a:ext>
            </a:extLst>
          </p:cNvPr>
          <p:cNvGraphicFramePr/>
          <p:nvPr/>
        </p:nvGraphicFramePr>
        <p:xfrm>
          <a:off x="-234630" y="-1"/>
          <a:ext cx="6330629" cy="633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2F7D45C-7F54-E2A3-93C9-58F9954D5C68}"/>
              </a:ext>
            </a:extLst>
          </p:cNvPr>
          <p:cNvSpPr txBox="1"/>
          <p:nvPr/>
        </p:nvSpPr>
        <p:spPr>
          <a:xfrm>
            <a:off x="6362700" y="913604"/>
            <a:ext cx="572063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Technical Support Units staffed by WMO and GWP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Youth Work support by Water Youth Network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Working closely with flood-sister programme (APFM)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 err="1">
                <a:solidFill>
                  <a:prstClr val="black"/>
                </a:solidFill>
              </a:rPr>
              <a:t>HelpDesk</a:t>
            </a:r>
            <a:endParaRPr lang="en-GB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2"/>
    </mc:Choice>
    <mc:Fallback xmlns="">
      <p:transition spd="slow" advTm="4265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7882713-8FEF-4CC7-8EEC-03C5D65C5369}"/>
              </a:ext>
            </a:extLst>
          </p:cNvPr>
          <p:cNvSpPr txBox="1"/>
          <p:nvPr/>
        </p:nvSpPr>
        <p:spPr>
          <a:xfrm>
            <a:off x="5818413" y="112295"/>
            <a:ext cx="6264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heart of IDMP: over 45 Partners</a:t>
            </a:r>
          </a:p>
          <a:p>
            <a:pPr algn="r"/>
            <a:r>
              <a:rPr lang="en-US" sz="28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5032BBF-7CE2-4DDC-B05D-3E63F1AB6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6"/>
          <a:stretch/>
        </p:blipFill>
        <p:spPr>
          <a:xfrm>
            <a:off x="-5219" y="1263891"/>
            <a:ext cx="5934991" cy="3970260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294EA91-2560-F0BB-7622-3CF3B82E8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4"/>
          <a:stretch/>
        </p:blipFill>
        <p:spPr>
          <a:xfrm>
            <a:off x="6041131" y="727603"/>
            <a:ext cx="6042201" cy="303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19AF17-7BDF-96BB-6FD9-4E32C752113F}"/>
              </a:ext>
            </a:extLst>
          </p:cNvPr>
          <p:cNvSpPr/>
          <p:nvPr/>
        </p:nvSpPr>
        <p:spPr>
          <a:xfrm>
            <a:off x="6096000" y="4079577"/>
            <a:ext cx="59349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prstClr val="black"/>
                </a:solidFill>
              </a:rPr>
              <a:t>Annual Meetings of Partners steer the programmes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prstClr val="black"/>
                </a:solidFill>
              </a:rPr>
              <a:t>Programmes and Projects in most regions of the world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prstClr val="black"/>
                </a:solidFill>
              </a:rPr>
              <a:t>Partners provide in kind support to  </a:t>
            </a:r>
            <a:r>
              <a:rPr lang="en-GB" sz="2000" b="1" dirty="0" err="1">
                <a:solidFill>
                  <a:prstClr val="black"/>
                </a:solidFill>
              </a:rPr>
              <a:t>HelpDesk</a:t>
            </a:r>
            <a:endParaRPr lang="en-GB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5"/>
    </mc:Choice>
    <mc:Fallback xmlns="">
      <p:transition spd="slow" advTm="83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MO_WHIT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ritingteam xmlns="2c63548e-e22e-43cb-a415-9193d4d80a38">
      <UserInfo>
        <DisplayName/>
        <AccountId xsi:nil="true"/>
        <AccountType/>
      </UserInfo>
    </writingteam>
    <TaxCatchAll xmlns="9d2c9005-3129-4719-81ca-2fc8d806cf37" xsi:nil="true"/>
    <lcf76f155ced4ddcb4097134ff3c332f xmlns="2c63548e-e22e-43cb-a415-9193d4d80a38">
      <Terms xmlns="http://schemas.microsoft.com/office/infopath/2007/PartnerControls"/>
    </lcf76f155ced4ddcb4097134ff3c332f>
    <Nro xmlns="2c63548e-e22e-43cb-a415-9193d4d80a38" xsi:nil="true"/>
    <WMOWFApprovalStatus xmlns="715fcdb6-58ff-4d84-993c-bb26a5b54815">Not Submitted</WMOWFApprovalStatus>
    <_ApprovalAssignedTo xmlns="2c63548e-e22e-43cb-a415-9193d4d80a38">
      <UserInfo>
        <DisplayName/>
        <AccountId xsi:nil="true"/>
        <AccountType/>
      </UserInfo>
    </_ApprovalAssignedTo>
    <_ApprovalRespondedBy xmlns="2c63548e-e22e-43cb-a415-9193d4d80a38">
      <UserInfo>
        <DisplayName/>
        <AccountId xsi:nil="true"/>
        <AccountType/>
      </UserInfo>
    </_ApprovalRespondedBy>
    <_ApprovalStatus xmlns="2c63548e-e22e-43cb-a415-9193d4d80a38">0</_ApprovalStatus>
    <_dlc_DocId xmlns="9d2c9005-3129-4719-81ca-2fc8d806cf37">WMOS-763995582-6450301</_dlc_DocId>
    <_dlc_DocIdUrl xmlns="9d2c9005-3129-4719-81ca-2fc8d806cf37">
      <Url>https://wmoomm.sharepoint.com/sites/Services/_layouts/15/DocIdRedir.aspx?ID=WMOS-763995582-6450301</Url>
      <Description>WMOS-763995582-6450301</Description>
    </_dlc_DocIdUrl>
    <_ApprovalSentBy xmlns="2c63548e-e22e-43cb-a415-9193d4d80a38">
      <UserInfo>
        <DisplayName/>
        <AccountId xsi:nil="true"/>
        <AccountType/>
      </UserInfo>
    </_ApprovalSentB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92a3b380-abf6-46f2-87bb-c2c114de1c9e" ContentTypeId="0x01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1E5BA222991439BA07A4745E8FDAA" ma:contentTypeVersion="26" ma:contentTypeDescription="Create a new document." ma:contentTypeScope="" ma:versionID="4dfbc8424ea91ae0506a553dace12f45">
  <xsd:schema xmlns:xsd="http://www.w3.org/2001/XMLSchema" xmlns:xs="http://www.w3.org/2001/XMLSchema" xmlns:p="http://schemas.microsoft.com/office/2006/metadata/properties" xmlns:ns2="715fcdb6-58ff-4d84-993c-bb26a5b54815" xmlns:ns3="2c63548e-e22e-43cb-a415-9193d4d80a38" xmlns:ns4="9d2c9005-3129-4719-81ca-2fc8d806cf37" targetNamespace="http://schemas.microsoft.com/office/2006/metadata/properties" ma:root="true" ma:fieldsID="1bd921893b2021176c6d5eef9acc47d5" ns2:_="" ns3:_="" ns4:_="">
    <xsd:import namespace="715fcdb6-58ff-4d84-993c-bb26a5b54815"/>
    <xsd:import namespace="2c63548e-e22e-43cb-a415-9193d4d80a38"/>
    <xsd:import namespace="9d2c9005-3129-4719-81ca-2fc8d806cf37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Location" minOccurs="0"/>
                <xsd:element ref="ns3:writingteam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  <xsd:element ref="ns4:_dlc_DocId" minOccurs="0"/>
                <xsd:element ref="ns4:_dlc_DocIdUrl" minOccurs="0"/>
                <xsd:element ref="ns4:_dlc_DocIdPersistId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Nr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3548e-e22e-43cb-a415-9193d4d80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writingteam" ma:index="19" nillable="true" ma:displayName="writing team" ma:format="Dropdown" ma:list="UserInfo" ma:SharePointGroup="0" ma:internalName="writingteam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_ApprovalAssignedTo" ma:index="31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32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33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34" nillable="true" ma:displayName="Approval status" ma:internalName="_ApprovalStatus" ma:readOnly="true">
      <xsd:simpleType>
        <xsd:restriction base="dms:Unknown"/>
      </xsd:simpleType>
    </xsd:element>
    <xsd:element name="Nro" ma:index="35" nillable="true" ma:displayName="Nro" ma:format="Dropdown" ma:indexed="true" ma:internalName="Nr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9005-3129-4719-81ca-2fc8d806c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24cdc8-8870-4ebd-a024-58577794ff9a}" ma:internalName="TaxCatchAll" ma:showField="CatchAllData" ma:web="9d2c9005-3129-4719-81ca-2fc8d806c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DA8B6B-0723-4FBC-88FB-AA35C2CDD2D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F02F46D-A2C6-40ED-89A4-ED76350EC86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2c63548e-e22e-43cb-a415-9193d4d80a38"/>
    <ds:schemaRef ds:uri="http://schemas.microsoft.com/office/2006/documentManagement/types"/>
    <ds:schemaRef ds:uri="http://schemas.microsoft.com/office/infopath/2007/PartnerControls"/>
    <ds:schemaRef ds:uri="9d2c9005-3129-4719-81ca-2fc8d806cf37"/>
    <ds:schemaRef ds:uri="http://www.w3.org/XML/1998/namespace"/>
    <ds:schemaRef ds:uri="http://purl.org/dc/dcmitype/"/>
    <ds:schemaRef ds:uri="715fcdb6-58ff-4d84-993c-bb26a5b54815"/>
  </ds:schemaRefs>
</ds:datastoreItem>
</file>

<file path=customXml/itemProps3.xml><?xml version="1.0" encoding="utf-8"?>
<ds:datastoreItem xmlns:ds="http://schemas.openxmlformats.org/officeDocument/2006/customXml" ds:itemID="{31309356-CF1A-41A6-BAF9-84D197C4E1C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F44C47C-9B57-40DA-8E53-11D4E360D32D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0B947855-BFFA-4B16-8A60-590B5F3FA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5fcdb6-58ff-4d84-993c-bb26a5b54815"/>
    <ds:schemaRef ds:uri="2c63548e-e22e-43cb-a415-9193d4d80a38"/>
    <ds:schemaRef ds:uri="9d2c9005-3129-4719-81ca-2fc8d806cf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962d134-526b-49fe-8fc7-dd80537250d0}" enabled="1" method="Standard" siteId="{eaa6be54-4687-40c4-9827-c044bd8e8d3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942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MS PGothic</vt:lpstr>
      <vt:lpstr>Arial</vt:lpstr>
      <vt:lpstr>Calibri</vt:lpstr>
      <vt:lpstr>Calibri Light</vt:lpstr>
      <vt:lpstr>Ebrima</vt:lpstr>
      <vt:lpstr>FrutigerLTPro-BoldCn</vt:lpstr>
      <vt:lpstr>inherit</vt:lpstr>
      <vt:lpstr>Montserrat</vt:lpstr>
      <vt:lpstr>Montserrat ExtraBold</vt:lpstr>
      <vt:lpstr>Myriad Pro</vt:lpstr>
      <vt:lpstr>Roboto</vt:lpstr>
      <vt:lpstr>Segoe UI</vt:lpstr>
      <vt:lpstr>Times New Roman</vt:lpstr>
      <vt:lpstr>Office Theme</vt:lpstr>
      <vt:lpstr>Custom Design</vt:lpstr>
      <vt:lpstr>Custom Design</vt:lpstr>
      <vt:lpstr>2_Custom Design</vt:lpstr>
      <vt:lpstr>Custom Design</vt:lpstr>
      <vt:lpstr>1_Custom Design</vt:lpstr>
      <vt:lpstr>3_Custom Design</vt:lpstr>
      <vt:lpstr>Office Theme</vt:lpstr>
      <vt:lpstr>WMO_WHITE_Powerpoint_en_fr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Aich</dc:creator>
  <cp:lastModifiedBy>Robert Stefanski</cp:lastModifiedBy>
  <cp:revision>67</cp:revision>
  <dcterms:created xsi:type="dcterms:W3CDTF">2021-03-25T10:57:19Z</dcterms:created>
  <dcterms:modified xsi:type="dcterms:W3CDTF">2025-10-06T21:24:20Z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0x010100B0C1E5BA222991439BA07A4745E8FDAA</vt:lpwstr>
  </property>
  <property fmtid="{D5CDD505-2E9C-101B-9397-08002B2CF9AE}" pid="3" name="MediaServiceImageTags">
    <vt:lpwstr/>
  </property>
  <property fmtid="{D5CDD505-2E9C-101B-9397-08002B2CF9AE}" pid="4" name="_dlc_DocIdItemGuid">
    <vt:lpwstr>f125714d-123f-4b85-933c-c217940a1721</vt:lpwstr>
  </property>
</Properties>
</file>